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66" r:id="rId2"/>
    <p:sldId id="282" r:id="rId3"/>
    <p:sldId id="277" r:id="rId4"/>
    <p:sldId id="278" r:id="rId5"/>
    <p:sldId id="279" r:id="rId6"/>
    <p:sldId id="281" r:id="rId7"/>
    <p:sldId id="280" r:id="rId8"/>
    <p:sldId id="275" r:id="rId9"/>
    <p:sldId id="261" r:id="rId10"/>
    <p:sldId id="267" r:id="rId11"/>
    <p:sldId id="272" r:id="rId12"/>
    <p:sldId id="276" r:id="rId13"/>
    <p:sldId id="271" r:id="rId14"/>
    <p:sldId id="274" r:id="rId15"/>
    <p:sldId id="265" r:id="rId16"/>
  </p:sldIdLst>
  <p:sldSz cx="6858000" cy="9144000" type="screen4x3"/>
  <p:notesSz cx="6735763" cy="98663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F3DA5311-4FD3-4C22-8260-A53A93A8CF74}">
          <p14:sldIdLst>
            <p14:sldId id="266"/>
            <p14:sldId id="282"/>
            <p14:sldId id="277"/>
            <p14:sldId id="278"/>
            <p14:sldId id="279"/>
            <p14:sldId id="281"/>
            <p14:sldId id="280"/>
          </p14:sldIdLst>
        </p14:section>
        <p14:section name="Section sans titre" id="{0C7EA8E1-45BD-4813-BA39-C6C72AD05AD6}">
          <p14:sldIdLst>
            <p14:sldId id="275"/>
            <p14:sldId id="261"/>
            <p14:sldId id="267"/>
            <p14:sldId id="272"/>
            <p14:sldId id="276"/>
            <p14:sldId id="271"/>
            <p14:sldId id="274"/>
            <p14:sldId id="26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000"/>
    <a:srgbClr val="70AD47"/>
    <a:srgbClr val="663300"/>
    <a:srgbClr val="996600"/>
    <a:srgbClr val="CC9900"/>
    <a:srgbClr val="DA9B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3" d="100"/>
          <a:sy n="83" d="100"/>
        </p:scale>
        <p:origin x="2994"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latin typeface="+mj-lt"/>
                <a:ea typeface="+mn-ea"/>
                <a:cs typeface="+mn-cs"/>
              </a:defRPr>
            </a:pPr>
            <a:r>
              <a:rPr lang="fr-FR" sz="1400" b="1" i="0" baseline="0" dirty="0">
                <a:solidFill>
                  <a:schemeClr val="tx1"/>
                </a:solidFill>
                <a:effectLst/>
                <a:latin typeface="+mj-lt"/>
              </a:rPr>
              <a:t>Répartition du reliquat sortie hiver 2022 </a:t>
            </a:r>
            <a:endParaRPr lang="fr-FR" sz="1400" dirty="0">
              <a:solidFill>
                <a:schemeClr val="tx1"/>
              </a:solidFill>
              <a:effectLst/>
              <a:latin typeface="+mj-lt"/>
            </a:endParaRPr>
          </a:p>
          <a:p>
            <a:pPr>
              <a:defRPr sz="1400">
                <a:solidFill>
                  <a:schemeClr val="tx1"/>
                </a:solidFill>
                <a:latin typeface="+mj-lt"/>
              </a:defRPr>
            </a:pPr>
            <a:r>
              <a:rPr lang="fr-FR" sz="1100" b="0" i="0" baseline="0" dirty="0">
                <a:solidFill>
                  <a:schemeClr val="tx1"/>
                </a:solidFill>
                <a:effectLst/>
                <a:latin typeface="+mj-lt"/>
              </a:rPr>
              <a:t>(pour les 611 prélèvements VF sur 3 horizons, en U/ha, toutes cultures confondues) </a:t>
            </a:r>
            <a:endParaRPr lang="fr-FR" sz="1100" dirty="0">
              <a:solidFill>
                <a:schemeClr val="tx1"/>
              </a:solidFill>
              <a:effectLst/>
              <a:latin typeface="+mj-lt"/>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latin typeface="+mj-lt"/>
              <a:ea typeface="+mn-ea"/>
              <a:cs typeface="+mn-cs"/>
            </a:defRPr>
          </a:pPr>
          <a:endParaRPr lang="fr-FR"/>
        </a:p>
      </c:txPr>
    </c:title>
    <c:autoTitleDeleted val="0"/>
    <c:plotArea>
      <c:layout>
        <c:manualLayout>
          <c:layoutTarget val="inner"/>
          <c:xMode val="edge"/>
          <c:yMode val="edge"/>
          <c:x val="0.34620184573702478"/>
          <c:y val="0.32721037601963388"/>
          <c:w val="0.59465836931673866"/>
          <c:h val="0.64340027037363823"/>
        </c:manualLayout>
      </c:layout>
      <c:barChart>
        <c:barDir val="bar"/>
        <c:grouping val="clustered"/>
        <c:varyColors val="0"/>
        <c:ser>
          <c:idx val="0"/>
          <c:order val="0"/>
          <c:tx>
            <c:strRef>
              <c:f>Feuil1!$B$1</c:f>
              <c:strCache>
                <c:ptCount val="1"/>
                <c:pt idx="0">
                  <c:v>Série 1</c:v>
                </c:pt>
              </c:strCache>
            </c:strRef>
          </c:tx>
          <c:spPr>
            <a:solidFill>
              <a:schemeClr val="accent1"/>
            </a:solidFill>
            <a:ln>
              <a:noFill/>
            </a:ln>
            <a:effectLst/>
          </c:spPr>
          <c:invertIfNegative val="0"/>
          <c:dPt>
            <c:idx val="0"/>
            <c:invertIfNegative val="0"/>
            <c:bubble3D val="0"/>
            <c:spPr>
              <a:solidFill>
                <a:srgbClr val="CC9900"/>
              </a:solidFill>
              <a:ln>
                <a:noFill/>
              </a:ln>
              <a:effectLst/>
            </c:spPr>
            <c:extLst>
              <c:ext xmlns:c16="http://schemas.microsoft.com/office/drawing/2014/chart" uri="{C3380CC4-5D6E-409C-BE32-E72D297353CC}">
                <c16:uniqueId val="{00000005-22F8-4229-9DE8-6721459720C1}"/>
              </c:ext>
            </c:extLst>
          </c:dPt>
          <c:dPt>
            <c:idx val="1"/>
            <c:invertIfNegative val="0"/>
            <c:bubble3D val="0"/>
            <c:spPr>
              <a:solidFill>
                <a:srgbClr val="996600"/>
              </a:solidFill>
              <a:ln>
                <a:noFill/>
              </a:ln>
              <a:effectLst/>
            </c:spPr>
            <c:extLst>
              <c:ext xmlns:c16="http://schemas.microsoft.com/office/drawing/2014/chart" uri="{C3380CC4-5D6E-409C-BE32-E72D297353CC}">
                <c16:uniqueId val="{00000006-22F8-4229-9DE8-6721459720C1}"/>
              </c:ext>
            </c:extLst>
          </c:dPt>
          <c:dPt>
            <c:idx val="2"/>
            <c:invertIfNegative val="0"/>
            <c:bubble3D val="0"/>
            <c:spPr>
              <a:solidFill>
                <a:srgbClr val="663300"/>
              </a:solidFill>
              <a:ln>
                <a:noFill/>
              </a:ln>
              <a:effectLst/>
            </c:spPr>
            <c:extLst>
              <c:ext xmlns:c16="http://schemas.microsoft.com/office/drawing/2014/chart" uri="{C3380CC4-5D6E-409C-BE32-E72D297353CC}">
                <c16:uniqueId val="{00000007-22F8-4229-9DE8-6721459720C1}"/>
              </c:ext>
            </c:extLst>
          </c:dPt>
          <c:dLbls>
            <c:dLbl>
              <c:idx val="0"/>
              <c:tx>
                <c:rich>
                  <a:bodyPr/>
                  <a:lstStyle/>
                  <a:p>
                    <a:r>
                      <a:rPr lang="en-US"/>
                      <a:t>17,2</a:t>
                    </a:r>
                    <a:endParaRPr lang="en-US" dirty="0"/>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22F8-4229-9DE8-6721459720C1}"/>
                </c:ext>
              </c:extLst>
            </c:dLbl>
            <c:dLbl>
              <c:idx val="1"/>
              <c:tx>
                <c:rich>
                  <a:bodyPr/>
                  <a:lstStyle/>
                  <a:p>
                    <a:r>
                      <a:rPr lang="en-US"/>
                      <a:t>21,6</a:t>
                    </a:r>
                    <a:endParaRPr lang="en-US" dirty="0"/>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6-22F8-4229-9DE8-6721459720C1}"/>
                </c:ext>
              </c:extLst>
            </c:dLbl>
            <c:dLbl>
              <c:idx val="2"/>
              <c:tx>
                <c:rich>
                  <a:bodyPr/>
                  <a:lstStyle/>
                  <a:p>
                    <a:r>
                      <a:rPr lang="en-US"/>
                      <a:t>22,2</a:t>
                    </a:r>
                    <a:endParaRPr lang="en-US" dirty="0"/>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22F8-4229-9DE8-6721459720C1}"/>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Feuil1!$A$2:$A$4</c:f>
              <c:strCache>
                <c:ptCount val="3"/>
                <c:pt idx="0">
                  <c:v>Horizon 3
(60-90)</c:v>
                </c:pt>
                <c:pt idx="1">
                  <c:v>Horizon 2
(30-60)</c:v>
                </c:pt>
                <c:pt idx="2">
                  <c:v>Horizon 1
(0-30)</c:v>
                </c:pt>
              </c:strCache>
            </c:strRef>
          </c:cat>
          <c:val>
            <c:numRef>
              <c:f>Feuil1!$B$2:$B$4</c:f>
              <c:numCache>
                <c:formatCode>General</c:formatCode>
                <c:ptCount val="3"/>
                <c:pt idx="0">
                  <c:v>17.5</c:v>
                </c:pt>
                <c:pt idx="1">
                  <c:v>19.8</c:v>
                </c:pt>
                <c:pt idx="2">
                  <c:v>19.7</c:v>
                </c:pt>
              </c:numCache>
            </c:numRef>
          </c:val>
          <c:extLst>
            <c:ext xmlns:c16="http://schemas.microsoft.com/office/drawing/2014/chart" uri="{C3380CC4-5D6E-409C-BE32-E72D297353CC}">
              <c16:uniqueId val="{00000000-22F8-4229-9DE8-6721459720C1}"/>
            </c:ext>
          </c:extLst>
        </c:ser>
        <c:dLbls>
          <c:showLegendKey val="0"/>
          <c:showVal val="0"/>
          <c:showCatName val="0"/>
          <c:showSerName val="0"/>
          <c:showPercent val="0"/>
          <c:showBubbleSize val="0"/>
        </c:dLbls>
        <c:gapWidth val="10"/>
        <c:overlap val="8"/>
        <c:axId val="714648872"/>
        <c:axId val="714643296"/>
      </c:barChart>
      <c:catAx>
        <c:axId val="71464887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714643296"/>
        <c:crosses val="autoZero"/>
        <c:auto val="1"/>
        <c:lblAlgn val="ctr"/>
        <c:lblOffset val="100"/>
        <c:noMultiLvlLbl val="0"/>
      </c:catAx>
      <c:valAx>
        <c:axId val="714643296"/>
        <c:scaling>
          <c:orientation val="minMax"/>
        </c:scaling>
        <c:delete val="1"/>
        <c:axPos val="b"/>
        <c:numFmt formatCode="General" sourceLinked="1"/>
        <c:majorTickMark val="none"/>
        <c:minorTickMark val="none"/>
        <c:tickLblPos val="nextTo"/>
        <c:crossAx val="7146488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bg1">
          <a:lumMod val="75000"/>
        </a:schemeClr>
      </a:solidFill>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fr-FR" sz="1200" dirty="0"/>
              <a:t>Biomasses</a:t>
            </a:r>
          </a:p>
        </c:rich>
      </c:tx>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clustered"/>
        <c:varyColors val="0"/>
        <c:ser>
          <c:idx val="0"/>
          <c:order val="0"/>
          <c:tx>
            <c:strRef>
              <c:f>Feuil1!$B$7</c:f>
              <c:strCache>
                <c:ptCount val="1"/>
                <c:pt idx="0">
                  <c:v>Récolte 2021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Feuil1!$A$8:$A$9</c:f>
              <c:strCache>
                <c:ptCount val="2"/>
                <c:pt idx="0">
                  <c:v>Entrée Hiver</c:v>
                </c:pt>
                <c:pt idx="1">
                  <c:v>Sortie Hiver </c:v>
                </c:pt>
              </c:strCache>
            </c:strRef>
          </c:cat>
          <c:val>
            <c:numRef>
              <c:f>Feuil1!$B$8:$B$9</c:f>
              <c:numCache>
                <c:formatCode>General</c:formatCode>
                <c:ptCount val="2"/>
                <c:pt idx="0">
                  <c:v>1.1200000000000001</c:v>
                </c:pt>
                <c:pt idx="1">
                  <c:v>0.79</c:v>
                </c:pt>
              </c:numCache>
            </c:numRef>
          </c:val>
          <c:extLst>
            <c:ext xmlns:c16="http://schemas.microsoft.com/office/drawing/2014/chart" uri="{C3380CC4-5D6E-409C-BE32-E72D297353CC}">
              <c16:uniqueId val="{00000000-3BD2-4C95-9BB4-0EF26AD21F14}"/>
            </c:ext>
          </c:extLst>
        </c:ser>
        <c:ser>
          <c:idx val="1"/>
          <c:order val="1"/>
          <c:tx>
            <c:strRef>
              <c:f>Feuil1!$C$7</c:f>
              <c:strCache>
                <c:ptCount val="1"/>
                <c:pt idx="0">
                  <c:v>Récolte 2022</c:v>
                </c:pt>
              </c:strCache>
            </c:strRef>
          </c:tx>
          <c:spPr>
            <a:solidFill>
              <a:srgbClr val="FFC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Feuil1!$A$8:$A$9</c:f>
              <c:strCache>
                <c:ptCount val="2"/>
                <c:pt idx="0">
                  <c:v>Entrée Hiver</c:v>
                </c:pt>
                <c:pt idx="1">
                  <c:v>Sortie Hiver </c:v>
                </c:pt>
              </c:strCache>
            </c:strRef>
          </c:cat>
          <c:val>
            <c:numRef>
              <c:f>Feuil1!$C$8:$C$9</c:f>
              <c:numCache>
                <c:formatCode>General</c:formatCode>
                <c:ptCount val="2"/>
                <c:pt idx="0">
                  <c:v>1.1599999999999999</c:v>
                </c:pt>
                <c:pt idx="1">
                  <c:v>1.02</c:v>
                </c:pt>
              </c:numCache>
            </c:numRef>
          </c:val>
          <c:extLst>
            <c:ext xmlns:c16="http://schemas.microsoft.com/office/drawing/2014/chart" uri="{C3380CC4-5D6E-409C-BE32-E72D297353CC}">
              <c16:uniqueId val="{00000001-3BD2-4C95-9BB4-0EF26AD21F14}"/>
            </c:ext>
          </c:extLst>
        </c:ser>
        <c:dLbls>
          <c:showLegendKey val="0"/>
          <c:showVal val="0"/>
          <c:showCatName val="0"/>
          <c:showSerName val="0"/>
          <c:showPercent val="0"/>
          <c:showBubbleSize val="0"/>
        </c:dLbls>
        <c:gapWidth val="219"/>
        <c:overlap val="-27"/>
        <c:axId val="657420880"/>
        <c:axId val="657416616"/>
      </c:barChart>
      <c:catAx>
        <c:axId val="657420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657416616"/>
        <c:crosses val="autoZero"/>
        <c:auto val="1"/>
        <c:lblAlgn val="ctr"/>
        <c:lblOffset val="100"/>
        <c:noMultiLvlLbl val="0"/>
      </c:catAx>
      <c:valAx>
        <c:axId val="65741661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6574208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bg1">
          <a:lumMod val="65000"/>
        </a:schemeClr>
      </a:solidFill>
    </a:ln>
    <a:effectLst/>
  </c:spPr>
  <c:txPr>
    <a:bodyPr/>
    <a:lstStyle/>
    <a:p>
      <a:pPr>
        <a:defRPr/>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fr-FR" sz="1200" dirty="0"/>
              <a:t>% de parcelles</a:t>
            </a:r>
            <a:r>
              <a:rPr lang="fr-FR" sz="1200" baseline="0" dirty="0"/>
              <a:t> par classe de biomasse sortie hiver</a:t>
            </a:r>
            <a:endParaRPr lang="fr-FR" sz="1200" dirty="0"/>
          </a:p>
        </c:rich>
      </c:tx>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clustered"/>
        <c:varyColors val="0"/>
        <c:ser>
          <c:idx val="0"/>
          <c:order val="0"/>
          <c:tx>
            <c:strRef>
              <c:f>Feuil1!$B$13</c:f>
              <c:strCache>
                <c:ptCount val="1"/>
                <c:pt idx="0">
                  <c:v>nb de parcelles SH R21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Feuil1!$A$14:$A$18</c:f>
              <c:strCache>
                <c:ptCount val="5"/>
                <c:pt idx="0">
                  <c:v>0,2 à 0,4 kg/m²</c:v>
                </c:pt>
                <c:pt idx="1">
                  <c:v>0,5 à 0,9 kg/m²</c:v>
                </c:pt>
                <c:pt idx="2">
                  <c:v>1 à 1,4 kg/m²</c:v>
                </c:pt>
                <c:pt idx="3">
                  <c:v>1,5 à 1,9 kg/m²</c:v>
                </c:pt>
                <c:pt idx="4">
                  <c:v>2 à 2,3 kg/m²</c:v>
                </c:pt>
              </c:strCache>
            </c:strRef>
          </c:cat>
          <c:val>
            <c:numRef>
              <c:f>Feuil1!$B$14:$B$18</c:f>
              <c:numCache>
                <c:formatCode>0%</c:formatCode>
                <c:ptCount val="5"/>
                <c:pt idx="0">
                  <c:v>0.04</c:v>
                </c:pt>
                <c:pt idx="1">
                  <c:v>0.35</c:v>
                </c:pt>
                <c:pt idx="2">
                  <c:v>0.36</c:v>
                </c:pt>
                <c:pt idx="3">
                  <c:v>0.22</c:v>
                </c:pt>
                <c:pt idx="4">
                  <c:v>0.03</c:v>
                </c:pt>
              </c:numCache>
            </c:numRef>
          </c:val>
          <c:extLst>
            <c:ext xmlns:c16="http://schemas.microsoft.com/office/drawing/2014/chart" uri="{C3380CC4-5D6E-409C-BE32-E72D297353CC}">
              <c16:uniqueId val="{00000000-ED0C-4516-8C5D-9FBFD08CCD10}"/>
            </c:ext>
          </c:extLst>
        </c:ser>
        <c:ser>
          <c:idx val="1"/>
          <c:order val="1"/>
          <c:tx>
            <c:strRef>
              <c:f>Feuil1!$C$13</c:f>
              <c:strCache>
                <c:ptCount val="1"/>
                <c:pt idx="0">
                  <c:v>nb de parcelles SH R22</c:v>
                </c:pt>
              </c:strCache>
            </c:strRef>
          </c:tx>
          <c:spPr>
            <a:solidFill>
              <a:srgbClr val="FFC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Feuil1!$A$14:$A$18</c:f>
              <c:strCache>
                <c:ptCount val="5"/>
                <c:pt idx="0">
                  <c:v>0,2 à 0,4 kg/m²</c:v>
                </c:pt>
                <c:pt idx="1">
                  <c:v>0,5 à 0,9 kg/m²</c:v>
                </c:pt>
                <c:pt idx="2">
                  <c:v>1 à 1,4 kg/m²</c:v>
                </c:pt>
                <c:pt idx="3">
                  <c:v>1,5 à 1,9 kg/m²</c:v>
                </c:pt>
                <c:pt idx="4">
                  <c:v>2 à 2,3 kg/m²</c:v>
                </c:pt>
              </c:strCache>
            </c:strRef>
          </c:cat>
          <c:val>
            <c:numRef>
              <c:f>Feuil1!$C$14:$C$18</c:f>
              <c:numCache>
                <c:formatCode>0%</c:formatCode>
                <c:ptCount val="5"/>
                <c:pt idx="0">
                  <c:v>0.01</c:v>
                </c:pt>
                <c:pt idx="1">
                  <c:v>0.48</c:v>
                </c:pt>
                <c:pt idx="2">
                  <c:v>0.38</c:v>
                </c:pt>
                <c:pt idx="3">
                  <c:v>0.13</c:v>
                </c:pt>
                <c:pt idx="4">
                  <c:v>0</c:v>
                </c:pt>
              </c:numCache>
            </c:numRef>
          </c:val>
          <c:extLst>
            <c:ext xmlns:c16="http://schemas.microsoft.com/office/drawing/2014/chart" uri="{C3380CC4-5D6E-409C-BE32-E72D297353CC}">
              <c16:uniqueId val="{00000001-ED0C-4516-8C5D-9FBFD08CCD10}"/>
            </c:ext>
          </c:extLst>
        </c:ser>
        <c:dLbls>
          <c:showLegendKey val="0"/>
          <c:showVal val="0"/>
          <c:showCatName val="0"/>
          <c:showSerName val="0"/>
          <c:showPercent val="0"/>
          <c:showBubbleSize val="0"/>
        </c:dLbls>
        <c:gapWidth val="219"/>
        <c:overlap val="-27"/>
        <c:axId val="768139064"/>
        <c:axId val="768144312"/>
      </c:barChart>
      <c:catAx>
        <c:axId val="7681390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768144312"/>
        <c:crosses val="autoZero"/>
        <c:auto val="1"/>
        <c:lblAlgn val="ctr"/>
        <c:lblOffset val="100"/>
        <c:noMultiLvlLbl val="0"/>
      </c:catAx>
      <c:valAx>
        <c:axId val="7681443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7681390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bg1">
          <a:lumMod val="65000"/>
        </a:schemeClr>
      </a:solid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a:xfrm>
            <a:off x="471488" y="8475136"/>
            <a:ext cx="1543050" cy="486833"/>
          </a:xfrm>
          <a:prstGeom prst="rect">
            <a:avLst/>
          </a:prstGeom>
        </p:spPr>
        <p:txBody>
          <a:bodyPr/>
          <a:lstStyle/>
          <a:p>
            <a:fld id="{905B8411-A5D2-4B17-BEC4-4A09F1DC6FE8}" type="datetime1">
              <a:rPr lang="fr-FR" smtClean="0"/>
              <a:t>15/03/2022</a:t>
            </a:fld>
            <a:endParaRPr lang="fr-FR"/>
          </a:p>
        </p:txBody>
      </p:sp>
      <p:sp>
        <p:nvSpPr>
          <p:cNvPr id="5" name="Footer Placeholder 4"/>
          <p:cNvSpPr>
            <a:spLocks noGrp="1"/>
          </p:cNvSpPr>
          <p:nvPr>
            <p:ph type="ftr" sz="quarter" idx="11"/>
          </p:nvPr>
        </p:nvSpPr>
        <p:spPr>
          <a:xfrm>
            <a:off x="2271713" y="8475136"/>
            <a:ext cx="2314575" cy="486833"/>
          </a:xfrm>
          <a:prstGeom prst="rect">
            <a:avLst/>
          </a:prstGeom>
        </p:spPr>
        <p:txBody>
          <a:bodyPr/>
          <a:lstStyle/>
          <a:p>
            <a:endParaRPr lang="fr-FR"/>
          </a:p>
        </p:txBody>
      </p:sp>
      <p:sp>
        <p:nvSpPr>
          <p:cNvPr id="6" name="Slide Number Placeholder 5"/>
          <p:cNvSpPr>
            <a:spLocks noGrp="1"/>
          </p:cNvSpPr>
          <p:nvPr>
            <p:ph type="sldNum" sz="quarter" idx="12"/>
          </p:nvPr>
        </p:nvSpPr>
        <p:spPr>
          <a:xfrm>
            <a:off x="5251701" y="8718552"/>
            <a:ext cx="1543050" cy="486833"/>
          </a:xfrm>
          <a:prstGeom prst="rect">
            <a:avLst/>
          </a:prstGeom>
        </p:spPr>
        <p:txBody>
          <a:bodyPr/>
          <a:lstStyle>
            <a:lvl1pPr algn="r">
              <a:defRPr sz="1200">
                <a:latin typeface="+mj-lt"/>
              </a:defRPr>
            </a:lvl1pPr>
          </a:lstStyle>
          <a:p>
            <a:fld id="{1614FB81-BBF8-4479-92EF-B55AD503E7BA}" type="slidenum">
              <a:rPr lang="fr-FR" smtClean="0"/>
              <a:pPr/>
              <a:t>‹N°›</a:t>
            </a:fld>
            <a:endParaRPr lang="fr-FR" dirty="0"/>
          </a:p>
        </p:txBody>
      </p:sp>
    </p:spTree>
    <p:extLst>
      <p:ext uri="{BB962C8B-B14F-4D97-AF65-F5344CB8AC3E}">
        <p14:creationId xmlns:p14="http://schemas.microsoft.com/office/powerpoint/2010/main" val="15402394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a:xfrm>
            <a:off x="471488" y="8475136"/>
            <a:ext cx="1543050" cy="486833"/>
          </a:xfrm>
          <a:prstGeom prst="rect">
            <a:avLst/>
          </a:prstGeom>
        </p:spPr>
        <p:txBody>
          <a:bodyPr/>
          <a:lstStyle/>
          <a:p>
            <a:fld id="{44A7B728-173A-45C1-B3C5-8E02C2B0A40C}" type="datetime1">
              <a:rPr lang="fr-FR" smtClean="0"/>
              <a:t>15/03/2022</a:t>
            </a:fld>
            <a:endParaRPr lang="fr-FR"/>
          </a:p>
        </p:txBody>
      </p:sp>
      <p:sp>
        <p:nvSpPr>
          <p:cNvPr id="5" name="Footer Placeholder 4"/>
          <p:cNvSpPr>
            <a:spLocks noGrp="1"/>
          </p:cNvSpPr>
          <p:nvPr>
            <p:ph type="ftr" sz="quarter" idx="11"/>
          </p:nvPr>
        </p:nvSpPr>
        <p:spPr>
          <a:xfrm>
            <a:off x="2271713" y="8475136"/>
            <a:ext cx="2314575" cy="486833"/>
          </a:xfrm>
          <a:prstGeom prst="rect">
            <a:avLst/>
          </a:prstGeom>
        </p:spPr>
        <p:txBody>
          <a:bodyPr/>
          <a:lstStyle/>
          <a:p>
            <a:endParaRPr lang="fr-FR"/>
          </a:p>
        </p:txBody>
      </p:sp>
      <p:sp>
        <p:nvSpPr>
          <p:cNvPr id="6" name="Slide Number Placeholder 5"/>
          <p:cNvSpPr>
            <a:spLocks noGrp="1"/>
          </p:cNvSpPr>
          <p:nvPr>
            <p:ph type="sldNum" sz="quarter" idx="12"/>
          </p:nvPr>
        </p:nvSpPr>
        <p:spPr>
          <a:xfrm>
            <a:off x="5251701" y="8718552"/>
            <a:ext cx="1543050" cy="486833"/>
          </a:xfrm>
          <a:prstGeom prst="rect">
            <a:avLst/>
          </a:prstGeom>
        </p:spPr>
        <p:txBody>
          <a:bodyPr/>
          <a:lstStyle/>
          <a:p>
            <a:fld id="{1614FB81-BBF8-4479-92EF-B55AD503E7BA}" type="slidenum">
              <a:rPr lang="fr-FR" smtClean="0"/>
              <a:t>‹N°›</a:t>
            </a:fld>
            <a:endParaRPr lang="fr-FR"/>
          </a:p>
        </p:txBody>
      </p:sp>
    </p:spTree>
    <p:extLst>
      <p:ext uri="{BB962C8B-B14F-4D97-AF65-F5344CB8AC3E}">
        <p14:creationId xmlns:p14="http://schemas.microsoft.com/office/powerpoint/2010/main" val="318380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a:xfrm>
            <a:off x="471488" y="8475136"/>
            <a:ext cx="1543050" cy="486833"/>
          </a:xfrm>
          <a:prstGeom prst="rect">
            <a:avLst/>
          </a:prstGeom>
        </p:spPr>
        <p:txBody>
          <a:bodyPr/>
          <a:lstStyle/>
          <a:p>
            <a:fld id="{0EF262EA-98C8-4D1B-BDA1-4323AFD346E0}" type="datetime1">
              <a:rPr lang="fr-FR" smtClean="0"/>
              <a:t>15/03/2022</a:t>
            </a:fld>
            <a:endParaRPr lang="fr-FR"/>
          </a:p>
        </p:txBody>
      </p:sp>
      <p:sp>
        <p:nvSpPr>
          <p:cNvPr id="5" name="Footer Placeholder 4"/>
          <p:cNvSpPr>
            <a:spLocks noGrp="1"/>
          </p:cNvSpPr>
          <p:nvPr>
            <p:ph type="ftr" sz="quarter" idx="11"/>
          </p:nvPr>
        </p:nvSpPr>
        <p:spPr>
          <a:xfrm>
            <a:off x="2271713" y="8475136"/>
            <a:ext cx="2314575" cy="486833"/>
          </a:xfrm>
          <a:prstGeom prst="rect">
            <a:avLst/>
          </a:prstGeom>
        </p:spPr>
        <p:txBody>
          <a:bodyPr/>
          <a:lstStyle/>
          <a:p>
            <a:endParaRPr lang="fr-FR"/>
          </a:p>
        </p:txBody>
      </p:sp>
      <p:sp>
        <p:nvSpPr>
          <p:cNvPr id="6" name="Slide Number Placeholder 5"/>
          <p:cNvSpPr>
            <a:spLocks noGrp="1"/>
          </p:cNvSpPr>
          <p:nvPr>
            <p:ph type="sldNum" sz="quarter" idx="12"/>
          </p:nvPr>
        </p:nvSpPr>
        <p:spPr>
          <a:xfrm>
            <a:off x="5251701" y="8718552"/>
            <a:ext cx="1543050" cy="486833"/>
          </a:xfrm>
          <a:prstGeom prst="rect">
            <a:avLst/>
          </a:prstGeom>
        </p:spPr>
        <p:txBody>
          <a:bodyPr/>
          <a:lstStyle/>
          <a:p>
            <a:fld id="{1614FB81-BBF8-4479-92EF-B55AD503E7BA}" type="slidenum">
              <a:rPr lang="fr-FR" smtClean="0"/>
              <a:t>‹N°›</a:t>
            </a:fld>
            <a:endParaRPr lang="fr-FR"/>
          </a:p>
        </p:txBody>
      </p:sp>
    </p:spTree>
    <p:extLst>
      <p:ext uri="{BB962C8B-B14F-4D97-AF65-F5344CB8AC3E}">
        <p14:creationId xmlns:p14="http://schemas.microsoft.com/office/powerpoint/2010/main" val="3585299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710974" y="1067857"/>
            <a:ext cx="5915025" cy="1767417"/>
          </a:xfrm>
        </p:spPr>
        <p:txBody>
          <a:bodyPr>
            <a:normAutofit/>
          </a:bodyPr>
          <a:lstStyle>
            <a:lvl1pPr>
              <a:defRPr sz="2000" b="1" u="sng"/>
            </a:lvl1pPr>
          </a:lstStyle>
          <a:p>
            <a:r>
              <a:rPr lang="fr-FR"/>
              <a:t>Modifiez le style du titre</a:t>
            </a:r>
            <a:endParaRPr lang="en-US" dirty="0"/>
          </a:p>
        </p:txBody>
      </p:sp>
      <p:sp>
        <p:nvSpPr>
          <p:cNvPr id="3" name="Content Placeholder 2"/>
          <p:cNvSpPr>
            <a:spLocks noGrp="1"/>
          </p:cNvSpPr>
          <p:nvPr>
            <p:ph idx="1"/>
          </p:nvPr>
        </p:nvSpPr>
        <p:spPr/>
        <p:txBody>
          <a:bodyPr/>
          <a:lstStyle>
            <a:lvl1pPr>
              <a:defRPr sz="2000"/>
            </a:lvl1pPr>
            <a:lvl2pPr>
              <a:defRPr sz="1600"/>
            </a:lvl2pPr>
            <a:lvl3pPr>
              <a:defRPr sz="1400"/>
            </a:lvl3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a:xfrm>
            <a:off x="471488" y="8475136"/>
            <a:ext cx="1543050" cy="486833"/>
          </a:xfrm>
          <a:prstGeom prst="rect">
            <a:avLst/>
          </a:prstGeom>
        </p:spPr>
        <p:txBody>
          <a:bodyPr/>
          <a:lstStyle/>
          <a:p>
            <a:fld id="{0A9EEEAA-A852-4207-BB91-0EBE1182B838}" type="datetime1">
              <a:rPr lang="fr-FR" smtClean="0"/>
              <a:t>15/03/2022</a:t>
            </a:fld>
            <a:endParaRPr lang="fr-FR"/>
          </a:p>
        </p:txBody>
      </p:sp>
      <p:sp>
        <p:nvSpPr>
          <p:cNvPr id="5" name="Footer Placeholder 4"/>
          <p:cNvSpPr>
            <a:spLocks noGrp="1"/>
          </p:cNvSpPr>
          <p:nvPr>
            <p:ph type="ftr" sz="quarter" idx="11"/>
          </p:nvPr>
        </p:nvSpPr>
        <p:spPr>
          <a:xfrm>
            <a:off x="2271713" y="8475136"/>
            <a:ext cx="2314575" cy="486833"/>
          </a:xfrm>
          <a:prstGeom prst="rect">
            <a:avLst/>
          </a:prstGeom>
        </p:spPr>
        <p:txBody>
          <a:bodyPr/>
          <a:lstStyle/>
          <a:p>
            <a:endParaRPr lang="fr-FR"/>
          </a:p>
        </p:txBody>
      </p:sp>
      <p:sp>
        <p:nvSpPr>
          <p:cNvPr id="6" name="Slide Number Placeholder 5"/>
          <p:cNvSpPr>
            <a:spLocks noGrp="1"/>
          </p:cNvSpPr>
          <p:nvPr>
            <p:ph type="sldNum" sz="quarter" idx="12"/>
          </p:nvPr>
        </p:nvSpPr>
        <p:spPr>
          <a:xfrm>
            <a:off x="5219044" y="8718552"/>
            <a:ext cx="1543050" cy="486833"/>
          </a:xfrm>
          <a:prstGeom prst="rect">
            <a:avLst/>
          </a:prstGeom>
        </p:spPr>
        <p:txBody>
          <a:bodyPr/>
          <a:lstStyle>
            <a:lvl1pPr algn="r">
              <a:defRPr sz="1200"/>
            </a:lvl1pPr>
          </a:lstStyle>
          <a:p>
            <a:fld id="{1614FB81-BBF8-4479-92EF-B55AD503E7BA}" type="slidenum">
              <a:rPr lang="fr-FR" smtClean="0"/>
              <a:pPr/>
              <a:t>‹N°›</a:t>
            </a:fld>
            <a:endParaRPr lang="fr-FR"/>
          </a:p>
        </p:txBody>
      </p:sp>
    </p:spTree>
    <p:extLst>
      <p:ext uri="{BB962C8B-B14F-4D97-AF65-F5344CB8AC3E}">
        <p14:creationId xmlns:p14="http://schemas.microsoft.com/office/powerpoint/2010/main" val="36781095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a:xfrm>
            <a:off x="471488" y="8475136"/>
            <a:ext cx="1543050" cy="486833"/>
          </a:xfrm>
          <a:prstGeom prst="rect">
            <a:avLst/>
          </a:prstGeom>
        </p:spPr>
        <p:txBody>
          <a:bodyPr/>
          <a:lstStyle/>
          <a:p>
            <a:fld id="{092A9D8E-3668-45D9-BC8F-B18F856955E1}" type="datetime1">
              <a:rPr lang="fr-FR" smtClean="0"/>
              <a:t>15/03/2022</a:t>
            </a:fld>
            <a:endParaRPr lang="fr-FR"/>
          </a:p>
        </p:txBody>
      </p:sp>
      <p:sp>
        <p:nvSpPr>
          <p:cNvPr id="5" name="Footer Placeholder 4"/>
          <p:cNvSpPr>
            <a:spLocks noGrp="1"/>
          </p:cNvSpPr>
          <p:nvPr>
            <p:ph type="ftr" sz="quarter" idx="11"/>
          </p:nvPr>
        </p:nvSpPr>
        <p:spPr>
          <a:xfrm>
            <a:off x="2271713" y="8475136"/>
            <a:ext cx="2314575" cy="486833"/>
          </a:xfrm>
          <a:prstGeom prst="rect">
            <a:avLst/>
          </a:prstGeom>
        </p:spPr>
        <p:txBody>
          <a:bodyPr/>
          <a:lstStyle/>
          <a:p>
            <a:endParaRPr lang="fr-FR"/>
          </a:p>
        </p:txBody>
      </p:sp>
      <p:sp>
        <p:nvSpPr>
          <p:cNvPr id="6" name="Slide Number Placeholder 5"/>
          <p:cNvSpPr>
            <a:spLocks noGrp="1"/>
          </p:cNvSpPr>
          <p:nvPr>
            <p:ph type="sldNum" sz="quarter" idx="12"/>
          </p:nvPr>
        </p:nvSpPr>
        <p:spPr>
          <a:xfrm>
            <a:off x="5251701" y="8718552"/>
            <a:ext cx="1543050" cy="486833"/>
          </a:xfrm>
          <a:prstGeom prst="rect">
            <a:avLst/>
          </a:prstGeom>
        </p:spPr>
        <p:txBody>
          <a:bodyPr/>
          <a:lstStyle/>
          <a:p>
            <a:fld id="{1614FB81-BBF8-4479-92EF-B55AD503E7BA}" type="slidenum">
              <a:rPr lang="fr-FR" smtClean="0"/>
              <a:t>‹N°›</a:t>
            </a:fld>
            <a:endParaRPr lang="fr-FR"/>
          </a:p>
        </p:txBody>
      </p:sp>
    </p:spTree>
    <p:extLst>
      <p:ext uri="{BB962C8B-B14F-4D97-AF65-F5344CB8AC3E}">
        <p14:creationId xmlns:p14="http://schemas.microsoft.com/office/powerpoint/2010/main" val="2113995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a:xfrm>
            <a:off x="471488" y="8475136"/>
            <a:ext cx="1543050" cy="486833"/>
          </a:xfrm>
          <a:prstGeom prst="rect">
            <a:avLst/>
          </a:prstGeom>
        </p:spPr>
        <p:txBody>
          <a:bodyPr/>
          <a:lstStyle/>
          <a:p>
            <a:fld id="{01F9D362-7C30-4A87-AEA2-0C8B89E83B1D}" type="datetime1">
              <a:rPr lang="fr-FR" smtClean="0"/>
              <a:t>15/03/2022</a:t>
            </a:fld>
            <a:endParaRPr lang="fr-FR"/>
          </a:p>
        </p:txBody>
      </p:sp>
      <p:sp>
        <p:nvSpPr>
          <p:cNvPr id="6" name="Footer Placeholder 5"/>
          <p:cNvSpPr>
            <a:spLocks noGrp="1"/>
          </p:cNvSpPr>
          <p:nvPr>
            <p:ph type="ftr" sz="quarter" idx="11"/>
          </p:nvPr>
        </p:nvSpPr>
        <p:spPr>
          <a:xfrm>
            <a:off x="2271713" y="8475136"/>
            <a:ext cx="2314575" cy="486833"/>
          </a:xfrm>
          <a:prstGeom prst="rect">
            <a:avLst/>
          </a:prstGeom>
        </p:spPr>
        <p:txBody>
          <a:bodyPr/>
          <a:lstStyle/>
          <a:p>
            <a:endParaRPr lang="fr-FR"/>
          </a:p>
        </p:txBody>
      </p:sp>
      <p:sp>
        <p:nvSpPr>
          <p:cNvPr id="7" name="Slide Number Placeholder 6"/>
          <p:cNvSpPr>
            <a:spLocks noGrp="1"/>
          </p:cNvSpPr>
          <p:nvPr>
            <p:ph type="sldNum" sz="quarter" idx="12"/>
          </p:nvPr>
        </p:nvSpPr>
        <p:spPr>
          <a:xfrm>
            <a:off x="5251701" y="8718552"/>
            <a:ext cx="1543050" cy="486833"/>
          </a:xfrm>
          <a:prstGeom prst="rect">
            <a:avLst/>
          </a:prstGeom>
        </p:spPr>
        <p:txBody>
          <a:bodyPr/>
          <a:lstStyle/>
          <a:p>
            <a:fld id="{1614FB81-BBF8-4479-92EF-B55AD503E7BA}" type="slidenum">
              <a:rPr lang="fr-FR" smtClean="0"/>
              <a:t>‹N°›</a:t>
            </a:fld>
            <a:endParaRPr lang="fr-FR"/>
          </a:p>
        </p:txBody>
      </p:sp>
    </p:spTree>
    <p:extLst>
      <p:ext uri="{BB962C8B-B14F-4D97-AF65-F5344CB8AC3E}">
        <p14:creationId xmlns:p14="http://schemas.microsoft.com/office/powerpoint/2010/main" val="3360827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Modifiez les styles du texte du masque</a:t>
            </a:r>
          </a:p>
        </p:txBody>
      </p:sp>
      <p:sp>
        <p:nvSpPr>
          <p:cNvPr id="4" name="Content Placeholder 3"/>
          <p:cNvSpPr>
            <a:spLocks noGrp="1"/>
          </p:cNvSpPr>
          <p:nvPr>
            <p:ph sz="half" idx="2"/>
          </p:nvPr>
        </p:nvSpPr>
        <p:spPr>
          <a:xfrm>
            <a:off x="472381" y="3340100"/>
            <a:ext cx="2901255" cy="4912784"/>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Modifiez les styles du texte du masque</a:t>
            </a:r>
          </a:p>
        </p:txBody>
      </p:sp>
      <p:sp>
        <p:nvSpPr>
          <p:cNvPr id="6" name="Content Placeholder 5"/>
          <p:cNvSpPr>
            <a:spLocks noGrp="1"/>
          </p:cNvSpPr>
          <p:nvPr>
            <p:ph sz="quarter" idx="4"/>
          </p:nvPr>
        </p:nvSpPr>
        <p:spPr>
          <a:xfrm>
            <a:off x="3471863" y="3340100"/>
            <a:ext cx="2915543" cy="4912784"/>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a:xfrm>
            <a:off x="471488" y="8475136"/>
            <a:ext cx="1543050" cy="486833"/>
          </a:xfrm>
          <a:prstGeom prst="rect">
            <a:avLst/>
          </a:prstGeom>
        </p:spPr>
        <p:txBody>
          <a:bodyPr/>
          <a:lstStyle/>
          <a:p>
            <a:fld id="{5BDCB62D-5B44-4F75-8CCF-D653F747315F}" type="datetime1">
              <a:rPr lang="fr-FR" smtClean="0"/>
              <a:t>15/03/2022</a:t>
            </a:fld>
            <a:endParaRPr lang="fr-FR"/>
          </a:p>
        </p:txBody>
      </p:sp>
      <p:sp>
        <p:nvSpPr>
          <p:cNvPr id="8" name="Footer Placeholder 7"/>
          <p:cNvSpPr>
            <a:spLocks noGrp="1"/>
          </p:cNvSpPr>
          <p:nvPr>
            <p:ph type="ftr" sz="quarter" idx="11"/>
          </p:nvPr>
        </p:nvSpPr>
        <p:spPr>
          <a:xfrm>
            <a:off x="2271713" y="8475136"/>
            <a:ext cx="2314575" cy="486833"/>
          </a:xfrm>
          <a:prstGeom prst="rect">
            <a:avLst/>
          </a:prstGeom>
        </p:spPr>
        <p:txBody>
          <a:bodyPr/>
          <a:lstStyle/>
          <a:p>
            <a:endParaRPr lang="fr-FR"/>
          </a:p>
        </p:txBody>
      </p:sp>
      <p:sp>
        <p:nvSpPr>
          <p:cNvPr id="9" name="Slide Number Placeholder 8"/>
          <p:cNvSpPr>
            <a:spLocks noGrp="1"/>
          </p:cNvSpPr>
          <p:nvPr>
            <p:ph type="sldNum" sz="quarter" idx="12"/>
          </p:nvPr>
        </p:nvSpPr>
        <p:spPr>
          <a:xfrm>
            <a:off x="5251701" y="8718552"/>
            <a:ext cx="1543050" cy="486833"/>
          </a:xfrm>
          <a:prstGeom prst="rect">
            <a:avLst/>
          </a:prstGeom>
        </p:spPr>
        <p:txBody>
          <a:bodyPr/>
          <a:lstStyle/>
          <a:p>
            <a:fld id="{1614FB81-BBF8-4479-92EF-B55AD503E7BA}" type="slidenum">
              <a:rPr lang="fr-FR" smtClean="0"/>
              <a:t>‹N°›</a:t>
            </a:fld>
            <a:endParaRPr lang="fr-FR"/>
          </a:p>
        </p:txBody>
      </p:sp>
    </p:spTree>
    <p:extLst>
      <p:ext uri="{BB962C8B-B14F-4D97-AF65-F5344CB8AC3E}">
        <p14:creationId xmlns:p14="http://schemas.microsoft.com/office/powerpoint/2010/main" val="2766811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a:xfrm>
            <a:off x="471488" y="8475136"/>
            <a:ext cx="1543050" cy="486833"/>
          </a:xfrm>
          <a:prstGeom prst="rect">
            <a:avLst/>
          </a:prstGeom>
        </p:spPr>
        <p:txBody>
          <a:bodyPr/>
          <a:lstStyle/>
          <a:p>
            <a:fld id="{791F293E-C568-4903-A41D-91F93ABDFB40}" type="datetime1">
              <a:rPr lang="fr-FR" smtClean="0"/>
              <a:t>15/03/2022</a:t>
            </a:fld>
            <a:endParaRPr lang="fr-FR"/>
          </a:p>
        </p:txBody>
      </p:sp>
      <p:sp>
        <p:nvSpPr>
          <p:cNvPr id="4" name="Footer Placeholder 3"/>
          <p:cNvSpPr>
            <a:spLocks noGrp="1"/>
          </p:cNvSpPr>
          <p:nvPr>
            <p:ph type="ftr" sz="quarter" idx="11"/>
          </p:nvPr>
        </p:nvSpPr>
        <p:spPr>
          <a:xfrm>
            <a:off x="2271713" y="8475136"/>
            <a:ext cx="2314575" cy="486833"/>
          </a:xfrm>
          <a:prstGeom prst="rect">
            <a:avLst/>
          </a:prstGeom>
        </p:spPr>
        <p:txBody>
          <a:bodyPr/>
          <a:lstStyle/>
          <a:p>
            <a:endParaRPr lang="fr-FR"/>
          </a:p>
        </p:txBody>
      </p:sp>
      <p:sp>
        <p:nvSpPr>
          <p:cNvPr id="5" name="Slide Number Placeholder 4"/>
          <p:cNvSpPr>
            <a:spLocks noGrp="1"/>
          </p:cNvSpPr>
          <p:nvPr>
            <p:ph type="sldNum" sz="quarter" idx="12"/>
          </p:nvPr>
        </p:nvSpPr>
        <p:spPr>
          <a:xfrm>
            <a:off x="5251701" y="8718552"/>
            <a:ext cx="1543050" cy="486833"/>
          </a:xfrm>
          <a:prstGeom prst="rect">
            <a:avLst/>
          </a:prstGeom>
        </p:spPr>
        <p:txBody>
          <a:bodyPr/>
          <a:lstStyle/>
          <a:p>
            <a:fld id="{1614FB81-BBF8-4479-92EF-B55AD503E7BA}" type="slidenum">
              <a:rPr lang="fr-FR" smtClean="0"/>
              <a:t>‹N°›</a:t>
            </a:fld>
            <a:endParaRPr lang="fr-FR"/>
          </a:p>
        </p:txBody>
      </p:sp>
    </p:spTree>
    <p:extLst>
      <p:ext uri="{BB962C8B-B14F-4D97-AF65-F5344CB8AC3E}">
        <p14:creationId xmlns:p14="http://schemas.microsoft.com/office/powerpoint/2010/main" val="3534239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1488" y="8475136"/>
            <a:ext cx="1543050" cy="486833"/>
          </a:xfrm>
          <a:prstGeom prst="rect">
            <a:avLst/>
          </a:prstGeom>
        </p:spPr>
        <p:txBody>
          <a:bodyPr/>
          <a:lstStyle/>
          <a:p>
            <a:fld id="{9E071E70-F1AA-423D-8359-B7826863E159}" type="datetime1">
              <a:rPr lang="fr-FR" smtClean="0"/>
              <a:t>15/03/2022</a:t>
            </a:fld>
            <a:endParaRPr lang="fr-FR"/>
          </a:p>
        </p:txBody>
      </p:sp>
      <p:sp>
        <p:nvSpPr>
          <p:cNvPr id="3" name="Footer Placeholder 2"/>
          <p:cNvSpPr>
            <a:spLocks noGrp="1"/>
          </p:cNvSpPr>
          <p:nvPr>
            <p:ph type="ftr" sz="quarter" idx="11"/>
          </p:nvPr>
        </p:nvSpPr>
        <p:spPr>
          <a:xfrm>
            <a:off x="2271713" y="8475136"/>
            <a:ext cx="2314575" cy="486833"/>
          </a:xfrm>
          <a:prstGeom prst="rect">
            <a:avLst/>
          </a:prstGeom>
        </p:spPr>
        <p:txBody>
          <a:bodyPr/>
          <a:lstStyle/>
          <a:p>
            <a:endParaRPr lang="fr-FR"/>
          </a:p>
        </p:txBody>
      </p:sp>
      <p:sp>
        <p:nvSpPr>
          <p:cNvPr id="4" name="Slide Number Placeholder 3"/>
          <p:cNvSpPr>
            <a:spLocks noGrp="1"/>
          </p:cNvSpPr>
          <p:nvPr>
            <p:ph type="sldNum" sz="quarter" idx="12"/>
          </p:nvPr>
        </p:nvSpPr>
        <p:spPr>
          <a:xfrm>
            <a:off x="5251701" y="8718552"/>
            <a:ext cx="1543050" cy="486833"/>
          </a:xfrm>
          <a:prstGeom prst="rect">
            <a:avLst/>
          </a:prstGeom>
        </p:spPr>
        <p:txBody>
          <a:bodyPr/>
          <a:lstStyle/>
          <a:p>
            <a:fld id="{1614FB81-BBF8-4479-92EF-B55AD503E7BA}" type="slidenum">
              <a:rPr lang="fr-FR" smtClean="0"/>
              <a:t>‹N°›</a:t>
            </a:fld>
            <a:endParaRPr lang="fr-FR"/>
          </a:p>
        </p:txBody>
      </p:sp>
    </p:spTree>
    <p:extLst>
      <p:ext uri="{BB962C8B-B14F-4D97-AF65-F5344CB8AC3E}">
        <p14:creationId xmlns:p14="http://schemas.microsoft.com/office/powerpoint/2010/main" val="3990404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Modifiez les styles du texte du masque</a:t>
            </a:r>
          </a:p>
        </p:txBody>
      </p:sp>
      <p:sp>
        <p:nvSpPr>
          <p:cNvPr id="5" name="Date Placeholder 4"/>
          <p:cNvSpPr>
            <a:spLocks noGrp="1"/>
          </p:cNvSpPr>
          <p:nvPr>
            <p:ph type="dt" sz="half" idx="10"/>
          </p:nvPr>
        </p:nvSpPr>
        <p:spPr>
          <a:xfrm>
            <a:off x="471488" y="8475136"/>
            <a:ext cx="1543050" cy="486833"/>
          </a:xfrm>
          <a:prstGeom prst="rect">
            <a:avLst/>
          </a:prstGeom>
        </p:spPr>
        <p:txBody>
          <a:bodyPr/>
          <a:lstStyle/>
          <a:p>
            <a:fld id="{88BF389E-F409-460B-9B39-4482F2AE541F}" type="datetime1">
              <a:rPr lang="fr-FR" smtClean="0"/>
              <a:t>15/03/2022</a:t>
            </a:fld>
            <a:endParaRPr lang="fr-FR"/>
          </a:p>
        </p:txBody>
      </p:sp>
      <p:sp>
        <p:nvSpPr>
          <p:cNvPr id="6" name="Footer Placeholder 5"/>
          <p:cNvSpPr>
            <a:spLocks noGrp="1"/>
          </p:cNvSpPr>
          <p:nvPr>
            <p:ph type="ftr" sz="quarter" idx="11"/>
          </p:nvPr>
        </p:nvSpPr>
        <p:spPr>
          <a:xfrm>
            <a:off x="2271713" y="8475136"/>
            <a:ext cx="2314575" cy="486833"/>
          </a:xfrm>
          <a:prstGeom prst="rect">
            <a:avLst/>
          </a:prstGeom>
        </p:spPr>
        <p:txBody>
          <a:bodyPr/>
          <a:lstStyle/>
          <a:p>
            <a:endParaRPr lang="fr-FR"/>
          </a:p>
        </p:txBody>
      </p:sp>
      <p:sp>
        <p:nvSpPr>
          <p:cNvPr id="7" name="Slide Number Placeholder 6"/>
          <p:cNvSpPr>
            <a:spLocks noGrp="1"/>
          </p:cNvSpPr>
          <p:nvPr>
            <p:ph type="sldNum" sz="quarter" idx="12"/>
          </p:nvPr>
        </p:nvSpPr>
        <p:spPr>
          <a:xfrm>
            <a:off x="5251701" y="8718552"/>
            <a:ext cx="1543050" cy="486833"/>
          </a:xfrm>
          <a:prstGeom prst="rect">
            <a:avLst/>
          </a:prstGeom>
        </p:spPr>
        <p:txBody>
          <a:bodyPr/>
          <a:lstStyle/>
          <a:p>
            <a:fld id="{1614FB81-BBF8-4479-92EF-B55AD503E7BA}" type="slidenum">
              <a:rPr lang="fr-FR" smtClean="0"/>
              <a:t>‹N°›</a:t>
            </a:fld>
            <a:endParaRPr lang="fr-FR"/>
          </a:p>
        </p:txBody>
      </p:sp>
    </p:spTree>
    <p:extLst>
      <p:ext uri="{BB962C8B-B14F-4D97-AF65-F5344CB8AC3E}">
        <p14:creationId xmlns:p14="http://schemas.microsoft.com/office/powerpoint/2010/main" val="2223166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Modifiez les styles du texte du masque</a:t>
            </a:r>
          </a:p>
        </p:txBody>
      </p:sp>
      <p:sp>
        <p:nvSpPr>
          <p:cNvPr id="5" name="Date Placeholder 4"/>
          <p:cNvSpPr>
            <a:spLocks noGrp="1"/>
          </p:cNvSpPr>
          <p:nvPr>
            <p:ph type="dt" sz="half" idx="10"/>
          </p:nvPr>
        </p:nvSpPr>
        <p:spPr>
          <a:xfrm>
            <a:off x="471488" y="8475136"/>
            <a:ext cx="1543050" cy="486833"/>
          </a:xfrm>
          <a:prstGeom prst="rect">
            <a:avLst/>
          </a:prstGeom>
        </p:spPr>
        <p:txBody>
          <a:bodyPr/>
          <a:lstStyle/>
          <a:p>
            <a:fld id="{ECD3C9F4-AA26-4D63-82F2-4954AD623B40}" type="datetime1">
              <a:rPr lang="fr-FR" smtClean="0"/>
              <a:t>15/03/2022</a:t>
            </a:fld>
            <a:endParaRPr lang="fr-FR"/>
          </a:p>
        </p:txBody>
      </p:sp>
      <p:sp>
        <p:nvSpPr>
          <p:cNvPr id="6" name="Footer Placeholder 5"/>
          <p:cNvSpPr>
            <a:spLocks noGrp="1"/>
          </p:cNvSpPr>
          <p:nvPr>
            <p:ph type="ftr" sz="quarter" idx="11"/>
          </p:nvPr>
        </p:nvSpPr>
        <p:spPr>
          <a:xfrm>
            <a:off x="2271713" y="8475136"/>
            <a:ext cx="2314575" cy="486833"/>
          </a:xfrm>
          <a:prstGeom prst="rect">
            <a:avLst/>
          </a:prstGeom>
        </p:spPr>
        <p:txBody>
          <a:bodyPr/>
          <a:lstStyle/>
          <a:p>
            <a:endParaRPr lang="fr-FR"/>
          </a:p>
        </p:txBody>
      </p:sp>
      <p:sp>
        <p:nvSpPr>
          <p:cNvPr id="7" name="Slide Number Placeholder 6"/>
          <p:cNvSpPr>
            <a:spLocks noGrp="1"/>
          </p:cNvSpPr>
          <p:nvPr>
            <p:ph type="sldNum" sz="quarter" idx="12"/>
          </p:nvPr>
        </p:nvSpPr>
        <p:spPr>
          <a:xfrm>
            <a:off x="5251701" y="8718552"/>
            <a:ext cx="1543050" cy="486833"/>
          </a:xfrm>
          <a:prstGeom prst="rect">
            <a:avLst/>
          </a:prstGeom>
        </p:spPr>
        <p:txBody>
          <a:bodyPr/>
          <a:lstStyle/>
          <a:p>
            <a:fld id="{1614FB81-BBF8-4479-92EF-B55AD503E7BA}" type="slidenum">
              <a:rPr lang="fr-FR" smtClean="0"/>
              <a:t>‹N°›</a:t>
            </a:fld>
            <a:endParaRPr lang="fr-FR"/>
          </a:p>
        </p:txBody>
      </p:sp>
    </p:spTree>
    <p:extLst>
      <p:ext uri="{BB962C8B-B14F-4D97-AF65-F5344CB8AC3E}">
        <p14:creationId xmlns:p14="http://schemas.microsoft.com/office/powerpoint/2010/main" val="426670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7" name="Rectangle 6"/>
          <p:cNvSpPr/>
          <p:nvPr/>
        </p:nvSpPr>
        <p:spPr>
          <a:xfrm>
            <a:off x="0" y="0"/>
            <a:ext cx="6858000" cy="15948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a:off x="-4083" y="225953"/>
            <a:ext cx="664028" cy="891804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9" name="Rectangle 8"/>
          <p:cNvSpPr/>
          <p:nvPr/>
        </p:nvSpPr>
        <p:spPr>
          <a:xfrm>
            <a:off x="-4083" y="0"/>
            <a:ext cx="666000" cy="110103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pic>
        <p:nvPicPr>
          <p:cNvPr id="10" name="Picture 2" descr="Résultat de recherche d'images pour &quot;logo valfrance&quot;"/>
          <p:cNvPicPr>
            <a:picLocks noChangeAspect="1" noChangeArrowheads="1"/>
          </p:cNvPicPr>
          <p:nvPr/>
        </p:nvPicPr>
        <p:blipFill>
          <a:blip r:embed="rId13" cstate="print">
            <a:grayscl/>
            <a:extLst>
              <a:ext uri="{28A0092B-C50C-407E-A947-70E740481C1C}">
                <a14:useLocalDpi xmlns:a14="http://schemas.microsoft.com/office/drawing/2010/main" val="0"/>
              </a:ext>
            </a:extLst>
          </a:blip>
          <a:srcRect/>
          <a:stretch>
            <a:fillRect/>
          </a:stretch>
        </p:blipFill>
        <p:spPr bwMode="auto">
          <a:xfrm>
            <a:off x="3275342" y="8630468"/>
            <a:ext cx="495774" cy="495774"/>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 11"/>
          <p:cNvPicPr/>
          <p:nvPr/>
        </p:nvPicPr>
        <p:blipFill rotWithShape="1">
          <a:blip r:embed="rId14" cstate="print">
            <a:grayscl/>
            <a:extLst>
              <a:ext uri="{28A0092B-C50C-407E-A947-70E740481C1C}">
                <a14:useLocalDpi xmlns:a14="http://schemas.microsoft.com/office/drawing/2010/main" val="0"/>
              </a:ext>
            </a:extLst>
          </a:blip>
          <a:srcRect l="27940" t="9659" r="51379" b="69315"/>
          <a:stretch/>
        </p:blipFill>
        <p:spPr bwMode="auto">
          <a:xfrm>
            <a:off x="3825416" y="8735481"/>
            <a:ext cx="515383" cy="285749"/>
          </a:xfrm>
          <a:prstGeom prst="roundRect">
            <a:avLst>
              <a:gd name="adj" fmla="val 8594"/>
            </a:avLst>
          </a:prstGeom>
          <a:solidFill>
            <a:srgbClr val="FFFFFF">
              <a:shade val="85000"/>
            </a:srgbClr>
          </a:solidFill>
          <a:ln>
            <a:noFill/>
          </a:ln>
          <a:effectLst/>
          <a:extLst>
            <a:ext uri="{53640926-AAD7-44D8-BBD7-CCE9431645EC}">
              <a14:shadowObscured xmlns:a14="http://schemas.microsoft.com/office/drawing/2010/main"/>
            </a:ext>
          </a:extLst>
        </p:spPr>
      </p:pic>
      <p:grpSp>
        <p:nvGrpSpPr>
          <p:cNvPr id="13" name="Groupe 12"/>
          <p:cNvGrpSpPr/>
          <p:nvPr/>
        </p:nvGrpSpPr>
        <p:grpSpPr>
          <a:xfrm>
            <a:off x="833086" y="-126305"/>
            <a:ext cx="6534031" cy="1714715"/>
            <a:chOff x="791840" y="-208648"/>
            <a:chExt cx="6534031" cy="1714715"/>
          </a:xfrm>
        </p:grpSpPr>
        <p:grpSp>
          <p:nvGrpSpPr>
            <p:cNvPr id="14" name="Groupe 13"/>
            <p:cNvGrpSpPr/>
            <p:nvPr/>
          </p:nvGrpSpPr>
          <p:grpSpPr>
            <a:xfrm>
              <a:off x="791840" y="-208648"/>
              <a:ext cx="6212107" cy="1524518"/>
              <a:chOff x="717298" y="144448"/>
              <a:chExt cx="6212107" cy="1524518"/>
            </a:xfrm>
          </p:grpSpPr>
          <p:sp>
            <p:nvSpPr>
              <p:cNvPr id="19" name="Titre 1"/>
              <p:cNvSpPr txBox="1">
                <a:spLocks/>
              </p:cNvSpPr>
              <p:nvPr/>
            </p:nvSpPr>
            <p:spPr>
              <a:xfrm>
                <a:off x="876769" y="1165202"/>
                <a:ext cx="6052636" cy="503764"/>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r>
                  <a:rPr lang="fr-FR" sz="5400" b="1" dirty="0">
                    <a:solidFill>
                      <a:schemeClr val="bg1"/>
                    </a:solidFill>
                  </a:rPr>
                  <a:t>al’eurs techniques</a:t>
                </a:r>
                <a:endParaRPr lang="fr-FR" sz="1800" i="1" dirty="0">
                  <a:solidFill>
                    <a:schemeClr val="bg1"/>
                  </a:solidFill>
                </a:endParaRPr>
              </a:p>
            </p:txBody>
          </p:sp>
          <p:pic>
            <p:nvPicPr>
              <p:cNvPr id="20" name="Image 19"/>
              <p:cNvPicPr>
                <a:picLocks noChangeAspect="1"/>
              </p:cNvPicPr>
              <p:nvPr/>
            </p:nvPicPr>
            <p:blipFill>
              <a:blip r:embed="rId15"/>
              <a:stretch>
                <a:fillRect/>
              </a:stretch>
            </p:blipFill>
            <p:spPr>
              <a:xfrm>
                <a:off x="717298" y="144448"/>
                <a:ext cx="1385686" cy="1288037"/>
              </a:xfrm>
              <a:prstGeom prst="rect">
                <a:avLst/>
              </a:prstGeom>
            </p:spPr>
          </p:pic>
        </p:grpSp>
        <p:sp>
          <p:nvSpPr>
            <p:cNvPr id="15" name="Titre 1"/>
            <p:cNvSpPr txBox="1">
              <a:spLocks/>
            </p:cNvSpPr>
            <p:nvPr/>
          </p:nvSpPr>
          <p:spPr>
            <a:xfrm>
              <a:off x="1273235" y="1002303"/>
              <a:ext cx="6052636" cy="503764"/>
            </a:xfrm>
            <a:prstGeom prst="rect">
              <a:avLst/>
            </a:prstGeom>
          </p:spPr>
          <p:txBody>
            <a:bodyPr vert="horz" lIns="91440" tIns="45720" rIns="91440" bIns="45720" rtlCol="0" anchor="b">
              <a:noAutofit/>
            </a:bodyPr>
            <a:lstStyle>
              <a:lvl1pPr algn="ctr" defTabSz="685800" rtl="0" eaLnBrk="1" latinLnBrk="0" hangingPunct="1">
                <a:lnSpc>
                  <a:spcPct val="90000"/>
                </a:lnSpc>
                <a:spcBef>
                  <a:spcPct val="0"/>
                </a:spcBef>
                <a:buNone/>
                <a:defRPr sz="4500" kern="1200">
                  <a:solidFill>
                    <a:schemeClr val="tx1"/>
                  </a:solidFill>
                  <a:latin typeface="+mj-lt"/>
                  <a:ea typeface="+mj-ea"/>
                  <a:cs typeface="+mj-cs"/>
                </a:defRPr>
              </a:lvl1pPr>
            </a:lstStyle>
            <a:p>
              <a:r>
                <a:rPr lang="fr-FR" sz="1800" b="1" dirty="0">
                  <a:solidFill>
                    <a:schemeClr val="bg1"/>
                  </a:solidFill>
                </a:rPr>
                <a:t>Le bulletin info culture de la coopérative Valfrance</a:t>
              </a:r>
              <a:endParaRPr lang="fr-FR" sz="700" i="1" dirty="0">
                <a:solidFill>
                  <a:schemeClr val="bg1"/>
                </a:solidFill>
              </a:endParaRPr>
            </a:p>
          </p:txBody>
        </p:sp>
        <p:pic>
          <p:nvPicPr>
            <p:cNvPr id="16" name="Image 15"/>
            <p:cNvPicPr>
              <a:picLocks noChangeAspect="1"/>
            </p:cNvPicPr>
            <p:nvPr/>
          </p:nvPicPr>
          <p:blipFill>
            <a:blip r:embed="rId16">
              <a:lum bright="70000" contrast="-70000"/>
            </a:blip>
            <a:stretch>
              <a:fillRect/>
            </a:stretch>
          </p:blipFill>
          <p:spPr>
            <a:xfrm>
              <a:off x="1016075" y="129949"/>
              <a:ext cx="514320" cy="514320"/>
            </a:xfrm>
            <a:prstGeom prst="rect">
              <a:avLst/>
            </a:prstGeom>
          </p:spPr>
        </p:pic>
        <p:sp>
          <p:nvSpPr>
            <p:cNvPr id="17" name="Rectangle 16"/>
            <p:cNvSpPr/>
            <p:nvPr/>
          </p:nvSpPr>
          <p:spPr>
            <a:xfrm>
              <a:off x="4684522" y="438485"/>
              <a:ext cx="628650" cy="2921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8" name="Image 17"/>
            <p:cNvPicPr>
              <a:picLocks noChangeAspect="1"/>
            </p:cNvPicPr>
            <p:nvPr/>
          </p:nvPicPr>
          <p:blipFill>
            <a:blip r:embed="rId17">
              <a:biLevel thresh="25000"/>
            </a:blip>
            <a:stretch>
              <a:fillRect/>
            </a:stretch>
          </p:blipFill>
          <p:spPr>
            <a:xfrm rot="10800000">
              <a:off x="4883703" y="317913"/>
              <a:ext cx="388295" cy="388295"/>
            </a:xfrm>
            <a:prstGeom prst="rect">
              <a:avLst/>
            </a:prstGeom>
          </p:spPr>
        </p:pic>
      </p:grpSp>
      <p:sp>
        <p:nvSpPr>
          <p:cNvPr id="21" name="Espace réservé de la date 20"/>
          <p:cNvSpPr>
            <a:spLocks noGrp="1"/>
          </p:cNvSpPr>
          <p:nvPr>
            <p:ph type="dt" sz="half" idx="2"/>
          </p:nvPr>
        </p:nvSpPr>
        <p:spPr>
          <a:xfrm>
            <a:off x="471488" y="8475663"/>
            <a:ext cx="1543050" cy="485775"/>
          </a:xfrm>
          <a:prstGeom prst="rect">
            <a:avLst/>
          </a:prstGeom>
        </p:spPr>
        <p:txBody>
          <a:bodyPr vert="horz" lIns="91440" tIns="45720" rIns="91440" bIns="45720" rtlCol="0" anchor="ctr"/>
          <a:lstStyle>
            <a:lvl1pPr algn="l">
              <a:defRPr sz="1200">
                <a:solidFill>
                  <a:schemeClr val="tx1">
                    <a:tint val="75000"/>
                  </a:schemeClr>
                </a:solidFill>
              </a:defRPr>
            </a:lvl1pPr>
          </a:lstStyle>
          <a:p>
            <a:fld id="{541144D1-9958-4A4A-9C76-B117A71E75B1}" type="datetimeFigureOut">
              <a:rPr lang="fr-FR" smtClean="0"/>
              <a:t>15/03/2022</a:t>
            </a:fld>
            <a:endParaRPr lang="fr-FR"/>
          </a:p>
        </p:txBody>
      </p:sp>
      <p:sp>
        <p:nvSpPr>
          <p:cNvPr id="22" name="Espace réservé du pied de page 21"/>
          <p:cNvSpPr>
            <a:spLocks noGrp="1"/>
          </p:cNvSpPr>
          <p:nvPr>
            <p:ph type="ftr" sz="quarter" idx="3"/>
          </p:nvPr>
        </p:nvSpPr>
        <p:spPr>
          <a:xfrm>
            <a:off x="2271713" y="8475663"/>
            <a:ext cx="2314575" cy="4857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23" name="Espace réservé du numéro de diapositive 22"/>
          <p:cNvSpPr>
            <a:spLocks noGrp="1"/>
          </p:cNvSpPr>
          <p:nvPr>
            <p:ph type="sldNum" sz="quarter" idx="4"/>
          </p:nvPr>
        </p:nvSpPr>
        <p:spPr>
          <a:xfrm>
            <a:off x="4843463" y="8475663"/>
            <a:ext cx="1543050" cy="485775"/>
          </a:xfrm>
          <a:prstGeom prst="rect">
            <a:avLst/>
          </a:prstGeom>
        </p:spPr>
        <p:txBody>
          <a:bodyPr vert="horz" lIns="91440" tIns="45720" rIns="91440" bIns="45720" rtlCol="0" anchor="ctr"/>
          <a:lstStyle>
            <a:lvl1pPr algn="r">
              <a:defRPr sz="1200">
                <a:solidFill>
                  <a:schemeClr val="tx1">
                    <a:tint val="75000"/>
                  </a:schemeClr>
                </a:solidFill>
              </a:defRPr>
            </a:lvl1pPr>
          </a:lstStyle>
          <a:p>
            <a:fld id="{FEFB6730-AE9D-4A74-8ACF-E2EF63FDF3B0}" type="slidenum">
              <a:rPr lang="fr-FR" smtClean="0"/>
              <a:t>‹N°›</a:t>
            </a:fld>
            <a:endParaRPr lang="fr-FR"/>
          </a:p>
        </p:txBody>
      </p:sp>
    </p:spTree>
    <p:extLst>
      <p:ext uri="{BB962C8B-B14F-4D97-AF65-F5344CB8AC3E}">
        <p14:creationId xmlns:p14="http://schemas.microsoft.com/office/powerpoint/2010/main" val="315551045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b="1" u="sng" kern="1200">
          <a:solidFill>
            <a:schemeClr val="tx1"/>
          </a:solidFill>
          <a:latin typeface="+mj-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b="1" kern="1200">
          <a:solidFill>
            <a:schemeClr val="accent6"/>
          </a:solidFill>
          <a:latin typeface="+mj-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b="1" kern="1200">
          <a:solidFill>
            <a:schemeClr val="tx1"/>
          </a:solidFill>
          <a:latin typeface="+mj-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j-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j-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hyperlink" Target="https://twitter.com/val_epi" TargetMode="Externa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hyperlink" Target="https://valeurs-techniques.webnode.fr/" TargetMode="External"/><Relationship Id="rId10" Type="http://schemas.openxmlformats.org/officeDocument/2006/relationships/image" Target="../media/image12.jpeg"/><Relationship Id="rId4" Type="http://schemas.openxmlformats.org/officeDocument/2006/relationships/image" Target="../media/image7.png"/><Relationship Id="rId9" Type="http://schemas.openxmlformats.org/officeDocument/2006/relationships/image" Target="../media/image11.png"/></Relationships>
</file>

<file path=ppt/slides/_rels/slide10.xml.rels><?xml version="1.0" encoding="UTF-8" standalone="yes"?>
<Relationships xmlns="http://schemas.openxmlformats.org/package/2006/relationships"><Relationship Id="rId3" Type="http://schemas.openxmlformats.org/officeDocument/2006/relationships/hyperlink" Target="https://ephy.anses.fr/ppp/toprex" TargetMode="External"/><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3.png"/><Relationship Id="rId4" Type="http://schemas.openxmlformats.org/officeDocument/2006/relationships/hyperlink" Target="https://ephy.anses.fr/ppp/life-scientific-metconazole-90"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ephy.anses.fr/adjuvant/hurricane" TargetMode="External"/><Relationship Id="rId13" Type="http://schemas.openxmlformats.org/officeDocument/2006/relationships/image" Target="../media/image25.png"/><Relationship Id="rId3" Type="http://schemas.openxmlformats.org/officeDocument/2006/relationships/image" Target="../media/image19.png"/><Relationship Id="rId7" Type="http://schemas.openxmlformats.org/officeDocument/2006/relationships/hyperlink" Target="https://ephy.anses.fr/adjuvant/cantor" TargetMode="External"/><Relationship Id="rId12"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hyperlink" Target="https://ephy.anses.fr/ppp/karate-technologie-zeon" TargetMode="External"/><Relationship Id="rId11" Type="http://schemas.openxmlformats.org/officeDocument/2006/relationships/hyperlink" Target="https://ecophytopic.fr/cepp/proteger/eviter-les-recouvrements-lors-de-la-pulverisation-au-moyen-dequipements-en" TargetMode="External"/><Relationship Id="rId5" Type="http://schemas.openxmlformats.org/officeDocument/2006/relationships/hyperlink" Target="https://ephy.anses.fr/ppp/mandarin-pro" TargetMode="External"/><Relationship Id="rId10" Type="http://schemas.openxmlformats.org/officeDocument/2006/relationships/image" Target="../media/image21.png"/><Relationship Id="rId4" Type="http://schemas.openxmlformats.org/officeDocument/2006/relationships/image" Target="../media/image18.png"/><Relationship Id="rId9" Type="http://schemas.openxmlformats.org/officeDocument/2006/relationships/image" Target="../media/image23.png"/></Relationships>
</file>

<file path=ppt/slides/_rels/slide12.xml.rels><?xml version="1.0" encoding="UTF-8" standalone="yes"?>
<Relationships xmlns="http://schemas.openxmlformats.org/package/2006/relationships"><Relationship Id="rId8" Type="http://schemas.openxmlformats.org/officeDocument/2006/relationships/hyperlink" Target="https://ephy.anses.fr/ppp/atlantis-pro" TargetMode="External"/><Relationship Id="rId13" Type="http://schemas.openxmlformats.org/officeDocument/2006/relationships/hyperlink" Target="https://ephy.anses.fr/ppp/enjeu" TargetMode="External"/><Relationship Id="rId18" Type="http://schemas.openxmlformats.org/officeDocument/2006/relationships/image" Target="../media/image21.png"/><Relationship Id="rId3" Type="http://schemas.openxmlformats.org/officeDocument/2006/relationships/hyperlink" Target="https://valeurs-techniques.webnode.fr/" TargetMode="External"/><Relationship Id="rId7" Type="http://schemas.openxmlformats.org/officeDocument/2006/relationships/image" Target="../media/image10.png"/><Relationship Id="rId12" Type="http://schemas.openxmlformats.org/officeDocument/2006/relationships/hyperlink" Target="https://ephy.anses.fr/adjuvant/phydeal" TargetMode="External"/><Relationship Id="rId17" Type="http://schemas.openxmlformats.org/officeDocument/2006/relationships/hyperlink" Target="https://ecophytopic.fr/cepp/proteger/desherber-les-cultures-en-rang-au-moyen-dun-outil-de-desherbage-mecanique-0" TargetMode="External"/><Relationship Id="rId2" Type="http://schemas.openxmlformats.org/officeDocument/2006/relationships/image" Target="../media/image26.png"/><Relationship Id="rId16" Type="http://schemas.openxmlformats.org/officeDocument/2006/relationships/image" Target="../media/image27.png"/><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hyperlink" Target="https://ephy.anses.fr/adjuvant/adenda" TargetMode="External"/><Relationship Id="rId5" Type="http://schemas.openxmlformats.org/officeDocument/2006/relationships/image" Target="../media/image8.png"/><Relationship Id="rId15" Type="http://schemas.openxmlformats.org/officeDocument/2006/relationships/hyperlink" Target="https://ephy.anses.fr/ppp/traxos-pratic" TargetMode="External"/><Relationship Id="rId10" Type="http://schemas.openxmlformats.org/officeDocument/2006/relationships/hyperlink" Target="https://ephy.anses.fr/adjuvant/mix-in" TargetMode="External"/><Relationship Id="rId4" Type="http://schemas.openxmlformats.org/officeDocument/2006/relationships/image" Target="../media/image19.png"/><Relationship Id="rId9" Type="http://schemas.openxmlformats.org/officeDocument/2006/relationships/hyperlink" Target="https://ephy.anses.fr/adjuvant/trs2" TargetMode="External"/><Relationship Id="rId14" Type="http://schemas.openxmlformats.org/officeDocument/2006/relationships/hyperlink" Target="https://ephy.anses.fr/ppp/glasgo"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hyperlink" Target="https://ephy.anses.fr/ppp/avadex-480" TargetMode="External"/><Relationship Id="rId7" Type="http://schemas.openxmlformats.org/officeDocument/2006/relationships/image" Target="../media/image21.png"/><Relationship Id="rId12" Type="http://schemas.openxmlformats.org/officeDocument/2006/relationships/image" Target="../media/image10.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hyperlink" Target="https://ecophytopic.fr/cepp/proteger/desherber-les-cultures-en-rang-au-moyen-dun-outil-de-desherbage-mecanique" TargetMode="External"/><Relationship Id="rId11" Type="http://schemas.openxmlformats.org/officeDocument/2006/relationships/image" Target="../media/image9.png"/><Relationship Id="rId5" Type="http://schemas.openxmlformats.org/officeDocument/2006/relationships/hyperlink" Target="https://ephy.anses.fr/ppp/celtic" TargetMode="External"/><Relationship Id="rId10" Type="http://schemas.openxmlformats.org/officeDocument/2006/relationships/image" Target="../media/image8.png"/><Relationship Id="rId4" Type="http://schemas.openxmlformats.org/officeDocument/2006/relationships/image" Target="../media/image27.png"/><Relationship Id="rId9" Type="http://schemas.openxmlformats.org/officeDocument/2006/relationships/hyperlink" Target="https://valeurs-techniques.webnode.fr/" TargetMode="External"/></Relationships>
</file>

<file path=ppt/slides/_rels/slide1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9.png"/><Relationship Id="rId7" Type="http://schemas.openxmlformats.org/officeDocument/2006/relationships/hyperlink" Target="https://ecophytopic.fr/cepp/proteger/desherber-les-cultures-en-rang-au-moyen-dun-outil-de-desherbage-mecanique" TargetMode="External"/><Relationship Id="rId12" Type="http://schemas.openxmlformats.org/officeDocument/2006/relationships/hyperlink" Target="https://ecophytopic.fr/cepp/proteger/eviter-les-recouvrements-lors-de-la-pulverisation-au-moyen-dequipements-en" TargetMode="External"/><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hyperlink" Target="https://ephy.anses.fr/ppp/centium-36-cs" TargetMode="External"/><Relationship Id="rId11" Type="http://schemas.openxmlformats.org/officeDocument/2006/relationships/hyperlink" Target="https://ephy.anses.fr/ppp/credit-xtreme" TargetMode="External"/><Relationship Id="rId5" Type="http://schemas.openxmlformats.org/officeDocument/2006/relationships/hyperlink" Target="https://ephy.anses.fr/ppp/chanon" TargetMode="External"/><Relationship Id="rId10" Type="http://schemas.openxmlformats.org/officeDocument/2006/relationships/hyperlink" Target="https://ephy.anses.fr/ppp/roundup-flash-plus" TargetMode="External"/><Relationship Id="rId4" Type="http://schemas.openxmlformats.org/officeDocument/2006/relationships/hyperlink" Target="https://ephy.anses.fr/ppp/nirvana-s" TargetMode="External"/><Relationship Id="rId9" Type="http://schemas.openxmlformats.org/officeDocument/2006/relationships/hyperlink" Target="https://ephy.anses.fr/ppp/typhon"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ephy.anses.fr/" TargetMode="External"/><Relationship Id="rId2" Type="http://schemas.openxmlformats.org/officeDocument/2006/relationships/hyperlink" Target="https://draaf.occitanie.agriculture.gouv.fr/Les-fiches-action-CEPP" TargetMode="External"/><Relationship Id="rId1" Type="http://schemas.openxmlformats.org/officeDocument/2006/relationships/slideLayout" Target="../slideLayouts/slideLayout7.xml"/><Relationship Id="rId6" Type="http://schemas.openxmlformats.org/officeDocument/2006/relationships/hyperlink" Target="https://valeurs-techniques.webnode.fr/contact/" TargetMode="External"/><Relationship Id="rId5" Type="http://schemas.openxmlformats.org/officeDocument/2006/relationships/image" Target="../media/image11.png"/><Relationship Id="rId4" Type="http://schemas.openxmlformats.org/officeDocument/2006/relationships/hyperlink" Target="http://www.quickfds.com/"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https://youtu.be/JzFdGWYpvXQ" TargetMode="External"/><Relationship Id="rId7" Type="http://schemas.openxmlformats.org/officeDocument/2006/relationships/image" Target="../media/image16.png"/><Relationship Id="rId2" Type="http://schemas.openxmlformats.org/officeDocument/2006/relationships/hyperlink" Target="http://www.valfrance.fr/wp-content/uploads/2022/03/Presentation-trichogramme-par-drone-Valfrance-2022.pdf" TargetMode="Externa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9.png"/><Relationship Id="rId7" Type="http://schemas.openxmlformats.org/officeDocument/2006/relationships/hyperlink" Target="https://ephy.anses.fr/adjuvant/hurricane" TargetMode="External"/><Relationship Id="rId12" Type="http://schemas.openxmlformats.org/officeDocument/2006/relationships/image" Target="../media/image22.jpeg"/><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hyperlink" Target="https://ephy.anses.fr/adjuvant/cantor" TargetMode="External"/><Relationship Id="rId11" Type="http://schemas.openxmlformats.org/officeDocument/2006/relationships/hyperlink" Target="https://www.valfrance.fr/wp-content/uploads/2021/03/Modele-colza-.pdf" TargetMode="External"/><Relationship Id="rId5" Type="http://schemas.openxmlformats.org/officeDocument/2006/relationships/hyperlink" Target="https://ephy.anses.fr/ppp/trebon-30-ec" TargetMode="External"/><Relationship Id="rId10" Type="http://schemas.openxmlformats.org/officeDocument/2006/relationships/hyperlink" Target="hhttps://ecophytopic.fr/cepp/prevenir/eviter-un-traitement-insecticide-contre-les-meligethes-en-associant-une-variete-de" TargetMode="External"/><Relationship Id="rId4" Type="http://schemas.openxmlformats.org/officeDocument/2006/relationships/hyperlink" Target="https://ephy.anses.fr/ppp/mavrik-flo" TargetMode="External"/><Relationship Id="rId9" Type="http://schemas.openxmlformats.org/officeDocument/2006/relationships/image" Target="../media/image21.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3.png"/><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8" Type="http://schemas.openxmlformats.org/officeDocument/2006/relationships/hyperlink" Target="https://ephy.anses.fr/adjuvant/mix-in" TargetMode="External"/><Relationship Id="rId13" Type="http://schemas.openxmlformats.org/officeDocument/2006/relationships/hyperlink" Target="https://ephy.anses.fr/ppp/atlantis-pro" TargetMode="External"/><Relationship Id="rId18" Type="http://schemas.openxmlformats.org/officeDocument/2006/relationships/image" Target="../media/image8.png"/><Relationship Id="rId3" Type="http://schemas.openxmlformats.org/officeDocument/2006/relationships/hyperlink" Target="https://ephy.anses.fr/ppp/stratos-ultra" TargetMode="External"/><Relationship Id="rId7" Type="http://schemas.openxmlformats.org/officeDocument/2006/relationships/hyperlink" Target="https://ephy.anses.fr/ppp/corum" TargetMode="External"/><Relationship Id="rId12" Type="http://schemas.openxmlformats.org/officeDocument/2006/relationships/hyperlink" Target="https://ephy.anses.fr/ppp/axial-pratic" TargetMode="External"/><Relationship Id="rId17" Type="http://schemas.openxmlformats.org/officeDocument/2006/relationships/hyperlink" Target="https://valeurs-techniques.webnode.fr/" TargetMode="External"/><Relationship Id="rId2" Type="http://schemas.openxmlformats.org/officeDocument/2006/relationships/image" Target="../media/image19.png"/><Relationship Id="rId16" Type="http://schemas.openxmlformats.org/officeDocument/2006/relationships/image" Target="../media/image26.png"/><Relationship Id="rId20"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23.png"/><Relationship Id="rId11" Type="http://schemas.openxmlformats.org/officeDocument/2006/relationships/image" Target="../media/image25.png"/><Relationship Id="rId5" Type="http://schemas.openxmlformats.org/officeDocument/2006/relationships/hyperlink" Target="https://ephy.anses.fr/adjuvant/adenda" TargetMode="External"/><Relationship Id="rId15" Type="http://schemas.openxmlformats.org/officeDocument/2006/relationships/hyperlink" Target="https://ephy.anses.fr/ppp/fenova-super" TargetMode="External"/><Relationship Id="rId10" Type="http://schemas.openxmlformats.org/officeDocument/2006/relationships/hyperlink" Target="https://ecophytopic.fr/cepp/proteger/eviter-les-recouvrements-lors-de-la-pulverisation-au-moyen-dequipements-en" TargetMode="External"/><Relationship Id="rId19" Type="http://schemas.openxmlformats.org/officeDocument/2006/relationships/image" Target="../media/image9.png"/><Relationship Id="rId4" Type="http://schemas.openxmlformats.org/officeDocument/2006/relationships/hyperlink" Target="https://ephy.anses.fr/adjuvant/trs2" TargetMode="External"/><Relationship Id="rId9" Type="http://schemas.openxmlformats.org/officeDocument/2006/relationships/image" Target="../media/image21.png"/><Relationship Id="rId14" Type="http://schemas.openxmlformats.org/officeDocument/2006/relationships/hyperlink" Target="https://ephy.anses.fr/adjuvant/phydeal"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10.png"/><Relationship Id="rId3" Type="http://schemas.openxmlformats.org/officeDocument/2006/relationships/image" Target="../media/image25.png"/><Relationship Id="rId7" Type="http://schemas.openxmlformats.org/officeDocument/2006/relationships/hyperlink" Target="https://ecophytopic.fr/cepp/proteger/desherber-les-cultures-en-rang-au-moyen-dun-outil-de-desherbage-mecanique" TargetMode="External"/><Relationship Id="rId12"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7.png"/><Relationship Id="rId11" Type="http://schemas.openxmlformats.org/officeDocument/2006/relationships/image" Target="../media/image8.png"/><Relationship Id="rId5" Type="http://schemas.openxmlformats.org/officeDocument/2006/relationships/hyperlink" Target="https://ephy.anses.fr/ppp/mercantor-gold" TargetMode="External"/><Relationship Id="rId10" Type="http://schemas.openxmlformats.org/officeDocument/2006/relationships/hyperlink" Target="https://valeurs-techniques.webnode.fr/" TargetMode="External"/><Relationship Id="rId4" Type="http://schemas.openxmlformats.org/officeDocument/2006/relationships/hyperlink" Target="https://ephy.anses.fr/ppp/avadex-480" TargetMode="External"/><Relationship Id="rId9" Type="http://schemas.openxmlformats.org/officeDocument/2006/relationships/image" Target="../media/image26.png"/></Relationships>
</file>

<file path=ppt/slides/_rels/slide7.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1.png"/><Relationship Id="rId3" Type="http://schemas.openxmlformats.org/officeDocument/2006/relationships/image" Target="../media/image19.png"/><Relationship Id="rId7" Type="http://schemas.openxmlformats.org/officeDocument/2006/relationships/image" Target="../media/image25.png"/><Relationship Id="rId12" Type="http://schemas.openxmlformats.org/officeDocument/2006/relationships/image" Target="../media/image10.png"/><Relationship Id="rId2" Type="http://schemas.openxmlformats.org/officeDocument/2006/relationships/hyperlink" Target="https://ephy.anses.fr/ppp/kezuro" TargetMode="External"/><Relationship Id="rId1" Type="http://schemas.openxmlformats.org/officeDocument/2006/relationships/slideLayout" Target="../slideLayouts/slideLayout7.xml"/><Relationship Id="rId6" Type="http://schemas.openxmlformats.org/officeDocument/2006/relationships/image" Target="../media/image21.png"/><Relationship Id="rId11" Type="http://schemas.openxmlformats.org/officeDocument/2006/relationships/image" Target="../media/image9.png"/><Relationship Id="rId5" Type="http://schemas.openxmlformats.org/officeDocument/2006/relationships/hyperlink" Target="https://ecophytopic.fr/cepp/proteger/desherber-les-cultures-en-rang-au-moyen-dun-outil-de-desherbage-mecanique" TargetMode="External"/><Relationship Id="rId10" Type="http://schemas.openxmlformats.org/officeDocument/2006/relationships/image" Target="../media/image8.png"/><Relationship Id="rId4" Type="http://schemas.openxmlformats.org/officeDocument/2006/relationships/hyperlink" Target="https://ephy.anses.fr/ppp/tornado-sc" TargetMode="External"/><Relationship Id="rId9" Type="http://schemas.openxmlformats.org/officeDocument/2006/relationships/hyperlink" Target="https://valeurs-techniques.webnode.fr/" TargetMode="External"/><Relationship Id="rId14" Type="http://schemas.openxmlformats.org/officeDocument/2006/relationships/hyperlink" Target="https://valeurs-techniques.webnode.fr/contact/"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E77E6370-F8D1-4C09-8B19-1D6AD343B134}"/>
              </a:ext>
            </a:extLst>
          </p:cNvPr>
          <p:cNvSpPr>
            <a:spLocks noGrp="1"/>
          </p:cNvSpPr>
          <p:nvPr>
            <p:ph type="sldNum" sz="quarter" idx="12"/>
          </p:nvPr>
        </p:nvSpPr>
        <p:spPr/>
        <p:txBody>
          <a:bodyPr/>
          <a:lstStyle/>
          <a:p>
            <a:fld id="{1614FB81-BBF8-4479-92EF-B55AD503E7BA}" type="slidenum">
              <a:rPr lang="fr-FR" smtClean="0"/>
              <a:t>1</a:t>
            </a:fld>
            <a:endParaRPr lang="fr-FR"/>
          </a:p>
        </p:txBody>
      </p:sp>
      <p:grpSp>
        <p:nvGrpSpPr>
          <p:cNvPr id="3" name="Groupe 2">
            <a:extLst>
              <a:ext uri="{FF2B5EF4-FFF2-40B4-BE49-F238E27FC236}">
                <a16:creationId xmlns:a16="http://schemas.microsoft.com/office/drawing/2014/main" id="{1C5C1E4A-7D48-4F87-A8FE-F04A1CE3F72A}"/>
              </a:ext>
            </a:extLst>
          </p:cNvPr>
          <p:cNvGrpSpPr/>
          <p:nvPr/>
        </p:nvGrpSpPr>
        <p:grpSpPr>
          <a:xfrm>
            <a:off x="749467" y="1684082"/>
            <a:ext cx="2973921" cy="792354"/>
            <a:chOff x="749468" y="1678152"/>
            <a:chExt cx="2973921" cy="792354"/>
          </a:xfrm>
        </p:grpSpPr>
        <p:sp>
          <p:nvSpPr>
            <p:cNvPr id="4" name="Rectangle à coins arrondis 8">
              <a:extLst>
                <a:ext uri="{FF2B5EF4-FFF2-40B4-BE49-F238E27FC236}">
                  <a16:creationId xmlns:a16="http://schemas.microsoft.com/office/drawing/2014/main" id="{B1606BAF-FCD5-412B-8363-D6DE05B5AD2D}"/>
                </a:ext>
              </a:extLst>
            </p:cNvPr>
            <p:cNvSpPr/>
            <p:nvPr/>
          </p:nvSpPr>
          <p:spPr>
            <a:xfrm>
              <a:off x="749468" y="1678152"/>
              <a:ext cx="2973921" cy="792354"/>
            </a:xfrm>
            <a:prstGeom prst="roundRect">
              <a:avLst>
                <a:gd name="adj" fmla="val 8852"/>
              </a:avLst>
            </a:prstGeom>
            <a:solidFill>
              <a:schemeClr val="accent4">
                <a:lumMod val="20000"/>
                <a:lumOff val="80000"/>
              </a:schemeClr>
            </a:solidFill>
            <a:ln w="190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5" name="Groupe 4">
              <a:extLst>
                <a:ext uri="{FF2B5EF4-FFF2-40B4-BE49-F238E27FC236}">
                  <a16:creationId xmlns:a16="http://schemas.microsoft.com/office/drawing/2014/main" id="{1A7EF02E-CE94-4527-9778-74873AD127BA}"/>
                </a:ext>
              </a:extLst>
            </p:cNvPr>
            <p:cNvGrpSpPr/>
            <p:nvPr/>
          </p:nvGrpSpPr>
          <p:grpSpPr>
            <a:xfrm>
              <a:off x="880205" y="1747271"/>
              <a:ext cx="2654527" cy="649190"/>
              <a:chOff x="929809" y="4491119"/>
              <a:chExt cx="2654527" cy="649190"/>
            </a:xfrm>
          </p:grpSpPr>
          <p:sp>
            <p:nvSpPr>
              <p:cNvPr id="6" name="Espace réservé du contenu 2">
                <a:extLst>
                  <a:ext uri="{FF2B5EF4-FFF2-40B4-BE49-F238E27FC236}">
                    <a16:creationId xmlns:a16="http://schemas.microsoft.com/office/drawing/2014/main" id="{DC570E7D-CC18-428C-BA10-B2F34F6D7E7D}"/>
                  </a:ext>
                </a:extLst>
              </p:cNvPr>
              <p:cNvSpPr txBox="1">
                <a:spLocks/>
              </p:cNvSpPr>
              <p:nvPr/>
            </p:nvSpPr>
            <p:spPr>
              <a:xfrm>
                <a:off x="1313630" y="4491119"/>
                <a:ext cx="2270706" cy="649190"/>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None/>
                </a:pPr>
                <a:r>
                  <a:rPr lang="fr-FR" altLang="fr-FR" sz="1200" b="1" dirty="0">
                    <a:solidFill>
                      <a:srgbClr val="D59A0B"/>
                    </a:solidFill>
                    <a:latin typeface="+mj-lt"/>
                    <a:ea typeface="Times New Roman" panose="02020603050405020304" pitchFamily="18" charset="0"/>
                    <a:cs typeface="Times New Roman" panose="02020603050405020304" pitchFamily="18" charset="0"/>
                  </a:rPr>
                  <a:t>Retrouvez l’actualité des plateformes d’essais et des fermes pilotes VAL’EPI en </a:t>
                </a:r>
                <a:r>
                  <a:rPr lang="fr-FR" altLang="fr-FR" sz="1200" b="1" dirty="0">
                    <a:latin typeface="+mj-lt"/>
                    <a:ea typeface="Times New Roman" panose="02020603050405020304" pitchFamily="18" charset="0"/>
                    <a:cs typeface="Times New Roman" panose="02020603050405020304" pitchFamily="18" charset="0"/>
                    <a:hlinkClick r:id="rId2"/>
                  </a:rPr>
                  <a:t>cliquant</a:t>
                </a:r>
                <a:r>
                  <a:rPr lang="fr-FR" altLang="fr-FR" sz="1200" b="1" dirty="0">
                    <a:solidFill>
                      <a:srgbClr val="D59A0B"/>
                    </a:solidFill>
                    <a:latin typeface="+mj-lt"/>
                    <a:ea typeface="Times New Roman" panose="02020603050405020304" pitchFamily="18" charset="0"/>
                    <a:cs typeface="Times New Roman" panose="02020603050405020304" pitchFamily="18" charset="0"/>
                    <a:hlinkClick r:id="rId2"/>
                  </a:rPr>
                  <a:t> ici</a:t>
                </a:r>
                <a:endParaRPr lang="fr-FR" altLang="fr-FR" sz="1200" b="1" dirty="0">
                  <a:solidFill>
                    <a:srgbClr val="D59A0B"/>
                  </a:solidFill>
                  <a:latin typeface="+mj-lt"/>
                  <a:ea typeface="Times New Roman" panose="02020603050405020304" pitchFamily="18" charset="0"/>
                  <a:cs typeface="Times New Roman" panose="02020603050405020304" pitchFamily="18" charset="0"/>
                </a:endParaRPr>
              </a:p>
            </p:txBody>
          </p:sp>
          <p:pic>
            <p:nvPicPr>
              <p:cNvPr id="7" name="Picture 4" descr="Journal Icons gratuit">
                <a:extLst>
                  <a:ext uri="{FF2B5EF4-FFF2-40B4-BE49-F238E27FC236}">
                    <a16:creationId xmlns:a16="http://schemas.microsoft.com/office/drawing/2014/main" id="{514C4734-FA89-4F52-9B16-CC6B2A982D86}"/>
                  </a:ext>
                </a:extLst>
              </p:cNvPr>
              <p:cNvPicPr>
                <a:picLocks noChangeAspect="1" noChangeArrowheads="1"/>
              </p:cNvPicPr>
              <p:nvPr/>
            </p:nvPicPr>
            <p:blipFill>
              <a:blip r:embed="rId3" cstate="print">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29809" y="4595194"/>
                <a:ext cx="406588" cy="406588"/>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8" name="Groupe 7">
            <a:extLst>
              <a:ext uri="{FF2B5EF4-FFF2-40B4-BE49-F238E27FC236}">
                <a16:creationId xmlns:a16="http://schemas.microsoft.com/office/drawing/2014/main" id="{BE148CC2-9FB0-4227-ADA2-41BAA35AE2CB}"/>
              </a:ext>
            </a:extLst>
          </p:cNvPr>
          <p:cNvGrpSpPr/>
          <p:nvPr/>
        </p:nvGrpSpPr>
        <p:grpSpPr>
          <a:xfrm>
            <a:off x="3876020" y="1684082"/>
            <a:ext cx="2928503" cy="792354"/>
            <a:chOff x="3854125" y="1673153"/>
            <a:chExt cx="2928503" cy="792354"/>
          </a:xfrm>
        </p:grpSpPr>
        <p:sp>
          <p:nvSpPr>
            <p:cNvPr id="9" name="Rectangle à coins arrondis 13">
              <a:extLst>
                <a:ext uri="{FF2B5EF4-FFF2-40B4-BE49-F238E27FC236}">
                  <a16:creationId xmlns:a16="http://schemas.microsoft.com/office/drawing/2014/main" id="{B923691F-DB32-495D-B2B8-7C4BEEFB4924}"/>
                </a:ext>
              </a:extLst>
            </p:cNvPr>
            <p:cNvSpPr/>
            <p:nvPr/>
          </p:nvSpPr>
          <p:spPr>
            <a:xfrm>
              <a:off x="3854125" y="1673153"/>
              <a:ext cx="2928503" cy="792354"/>
            </a:xfrm>
            <a:prstGeom prst="roundRect">
              <a:avLst>
                <a:gd name="adj" fmla="val 8852"/>
              </a:avLst>
            </a:prstGeom>
            <a:solidFill>
              <a:schemeClr val="accent5">
                <a:lumMod val="20000"/>
                <a:lumOff val="80000"/>
              </a:schemeClr>
            </a:solidFill>
            <a:ln w="190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0" name="Groupe 9">
              <a:extLst>
                <a:ext uri="{FF2B5EF4-FFF2-40B4-BE49-F238E27FC236}">
                  <a16:creationId xmlns:a16="http://schemas.microsoft.com/office/drawing/2014/main" id="{DFBB8D69-B1C9-4BCB-89DE-70D77DF3905B}"/>
                </a:ext>
              </a:extLst>
            </p:cNvPr>
            <p:cNvGrpSpPr/>
            <p:nvPr/>
          </p:nvGrpSpPr>
          <p:grpSpPr>
            <a:xfrm>
              <a:off x="3954255" y="1749685"/>
              <a:ext cx="2748173" cy="646331"/>
              <a:chOff x="1844156" y="3503458"/>
              <a:chExt cx="2748173" cy="646331"/>
            </a:xfrm>
          </p:grpSpPr>
          <p:pic>
            <p:nvPicPr>
              <p:cNvPr id="11" name="Image 10">
                <a:extLst>
                  <a:ext uri="{FF2B5EF4-FFF2-40B4-BE49-F238E27FC236}">
                    <a16:creationId xmlns:a16="http://schemas.microsoft.com/office/drawing/2014/main" id="{F1BF02F1-F068-440B-9287-4E744EEEFCC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0647" t="1" b="-1"/>
              <a:stretch/>
            </p:blipFill>
            <p:spPr>
              <a:xfrm rot="5400000">
                <a:off x="3987843" y="3620033"/>
                <a:ext cx="523030" cy="384609"/>
              </a:xfrm>
              <a:prstGeom prst="rect">
                <a:avLst/>
              </a:prstGeom>
            </p:spPr>
          </p:pic>
          <p:sp>
            <p:nvSpPr>
              <p:cNvPr id="12" name="ZoneTexte 11">
                <a:extLst>
                  <a:ext uri="{FF2B5EF4-FFF2-40B4-BE49-F238E27FC236}">
                    <a16:creationId xmlns:a16="http://schemas.microsoft.com/office/drawing/2014/main" id="{D237E859-EB1A-4214-BE1E-44020B4C54FB}"/>
                  </a:ext>
                </a:extLst>
              </p:cNvPr>
              <p:cNvSpPr txBox="1"/>
              <p:nvPr/>
            </p:nvSpPr>
            <p:spPr>
              <a:xfrm>
                <a:off x="1844156" y="3503458"/>
                <a:ext cx="2296886" cy="646331"/>
              </a:xfrm>
              <a:prstGeom prst="rect">
                <a:avLst/>
              </a:prstGeom>
              <a:noFill/>
            </p:spPr>
            <p:txBody>
              <a:bodyPr wrap="square" rtlCol="0">
                <a:spAutoFit/>
              </a:bodyPr>
              <a:lstStyle/>
              <a:p>
                <a:pPr algn="r"/>
                <a:r>
                  <a:rPr lang="fr-FR" sz="1200" b="1" dirty="0">
                    <a:solidFill>
                      <a:srgbClr val="2773B8"/>
                    </a:solidFill>
                    <a:latin typeface="+mj-lt"/>
                    <a:sym typeface="Wingdings" panose="05000000000000000000" pitchFamily="2" charset="2"/>
                  </a:rPr>
                  <a:t>Retrouvez les meilleures fenêtres d’application herbicides pour la semaine en </a:t>
                </a:r>
                <a:r>
                  <a:rPr lang="fr-FR" sz="1200" b="1" dirty="0">
                    <a:solidFill>
                      <a:srgbClr val="2773B8"/>
                    </a:solidFill>
                    <a:latin typeface="+mj-lt"/>
                    <a:sym typeface="Wingdings" panose="05000000000000000000" pitchFamily="2" charset="2"/>
                    <a:hlinkClick r:id="rId5"/>
                  </a:rPr>
                  <a:t>cliquant ici</a:t>
                </a:r>
                <a:endParaRPr lang="fr-FR" sz="1200" b="1" dirty="0">
                  <a:solidFill>
                    <a:srgbClr val="2773B8"/>
                  </a:solidFill>
                  <a:latin typeface="+mj-lt"/>
                </a:endParaRPr>
              </a:p>
            </p:txBody>
          </p:sp>
          <p:pic>
            <p:nvPicPr>
              <p:cNvPr id="13" name="Image 12">
                <a:extLst>
                  <a:ext uri="{FF2B5EF4-FFF2-40B4-BE49-F238E27FC236}">
                    <a16:creationId xmlns:a16="http://schemas.microsoft.com/office/drawing/2014/main" id="{B984070F-281E-42EB-9BE0-01A251C16BE7}"/>
                  </a:ext>
                </a:extLst>
              </p:cNvPr>
              <p:cNvPicPr>
                <a:picLocks noChangeAspect="1"/>
              </p:cNvPicPr>
              <p:nvPr/>
            </p:nvPicPr>
            <p:blipFill>
              <a:blip r:embed="rId6"/>
              <a:stretch>
                <a:fillRect/>
              </a:stretch>
            </p:blipFill>
            <p:spPr>
              <a:xfrm>
                <a:off x="4401544" y="3954451"/>
                <a:ext cx="190784" cy="190784"/>
              </a:xfrm>
              <a:prstGeom prst="rect">
                <a:avLst/>
              </a:prstGeom>
            </p:spPr>
          </p:pic>
          <p:pic>
            <p:nvPicPr>
              <p:cNvPr id="14" name="Image 13">
                <a:extLst>
                  <a:ext uri="{FF2B5EF4-FFF2-40B4-BE49-F238E27FC236}">
                    <a16:creationId xmlns:a16="http://schemas.microsoft.com/office/drawing/2014/main" id="{DDB24AB6-C0BD-4F98-B056-19F4474F0AC0}"/>
                  </a:ext>
                </a:extLst>
              </p:cNvPr>
              <p:cNvPicPr>
                <a:picLocks noChangeAspect="1"/>
              </p:cNvPicPr>
              <p:nvPr/>
            </p:nvPicPr>
            <p:blipFill>
              <a:blip r:embed="rId7"/>
              <a:stretch>
                <a:fillRect/>
              </a:stretch>
            </p:blipFill>
            <p:spPr>
              <a:xfrm>
                <a:off x="4401545" y="3511876"/>
                <a:ext cx="190784" cy="190784"/>
              </a:xfrm>
              <a:prstGeom prst="rect">
                <a:avLst/>
              </a:prstGeom>
            </p:spPr>
          </p:pic>
          <p:pic>
            <p:nvPicPr>
              <p:cNvPr id="15" name="Image 14">
                <a:extLst>
                  <a:ext uri="{FF2B5EF4-FFF2-40B4-BE49-F238E27FC236}">
                    <a16:creationId xmlns:a16="http://schemas.microsoft.com/office/drawing/2014/main" id="{638B2629-46FC-4A37-9424-DC0BAC754EBB}"/>
                  </a:ext>
                </a:extLst>
              </p:cNvPr>
              <p:cNvPicPr>
                <a:picLocks noChangeAspect="1"/>
              </p:cNvPicPr>
              <p:nvPr/>
            </p:nvPicPr>
            <p:blipFill>
              <a:blip r:embed="rId8"/>
              <a:stretch>
                <a:fillRect/>
              </a:stretch>
            </p:blipFill>
            <p:spPr>
              <a:xfrm>
                <a:off x="4401545" y="3730042"/>
                <a:ext cx="190784" cy="188688"/>
              </a:xfrm>
              <a:prstGeom prst="rect">
                <a:avLst/>
              </a:prstGeom>
            </p:spPr>
          </p:pic>
        </p:grpSp>
      </p:grpSp>
      <p:sp>
        <p:nvSpPr>
          <p:cNvPr id="16" name="ZoneTexte 15">
            <a:extLst>
              <a:ext uri="{FF2B5EF4-FFF2-40B4-BE49-F238E27FC236}">
                <a16:creationId xmlns:a16="http://schemas.microsoft.com/office/drawing/2014/main" id="{DDFFCB0E-2CA8-4E36-A196-BE75FE9E0FD2}"/>
              </a:ext>
            </a:extLst>
          </p:cNvPr>
          <p:cNvSpPr txBox="1"/>
          <p:nvPr/>
        </p:nvSpPr>
        <p:spPr>
          <a:xfrm>
            <a:off x="3851911" y="0"/>
            <a:ext cx="3006090" cy="307777"/>
          </a:xfrm>
          <a:prstGeom prst="rect">
            <a:avLst/>
          </a:prstGeom>
          <a:noFill/>
        </p:spPr>
        <p:txBody>
          <a:bodyPr wrap="square" rtlCol="0">
            <a:spAutoFit/>
          </a:bodyPr>
          <a:lstStyle/>
          <a:p>
            <a:pPr algn="r"/>
            <a:r>
              <a:rPr lang="fr-FR" sz="1400" i="1" dirty="0">
                <a:solidFill>
                  <a:schemeClr val="bg1"/>
                </a:solidFill>
              </a:rPr>
              <a:t>Mis à jour le 16-03-22</a:t>
            </a:r>
          </a:p>
        </p:txBody>
      </p:sp>
      <p:sp>
        <p:nvSpPr>
          <p:cNvPr id="17" name="ZoneTexte 16">
            <a:extLst>
              <a:ext uri="{FF2B5EF4-FFF2-40B4-BE49-F238E27FC236}">
                <a16:creationId xmlns:a16="http://schemas.microsoft.com/office/drawing/2014/main" id="{A715B670-17C5-41E9-945A-9614C8D57F97}"/>
              </a:ext>
            </a:extLst>
          </p:cNvPr>
          <p:cNvSpPr txBox="1"/>
          <p:nvPr/>
        </p:nvSpPr>
        <p:spPr>
          <a:xfrm>
            <a:off x="663372" y="2586340"/>
            <a:ext cx="5272166" cy="400110"/>
          </a:xfrm>
          <a:prstGeom prst="rect">
            <a:avLst/>
          </a:prstGeom>
          <a:noFill/>
        </p:spPr>
        <p:txBody>
          <a:bodyPr wrap="square" rtlCol="0">
            <a:spAutoFit/>
          </a:bodyPr>
          <a:lstStyle/>
          <a:p>
            <a:r>
              <a:rPr lang="fr-FR" sz="2000" b="1" u="sng" dirty="0">
                <a:solidFill>
                  <a:srgbClr val="FF0000"/>
                </a:solidFill>
                <a:effectLst>
                  <a:outerShdw blurRad="38100" dist="38100" dir="2700000" algn="tl">
                    <a:srgbClr val="000000">
                      <a:alpha val="43137"/>
                    </a:srgbClr>
                  </a:outerShdw>
                </a:effectLst>
                <a:latin typeface="+mj-lt"/>
              </a:rPr>
              <a:t>Actualités &amp; interventions du moment : </a:t>
            </a:r>
          </a:p>
        </p:txBody>
      </p:sp>
      <p:sp>
        <p:nvSpPr>
          <p:cNvPr id="49" name="Rectangle 48">
            <a:extLst>
              <a:ext uri="{FF2B5EF4-FFF2-40B4-BE49-F238E27FC236}">
                <a16:creationId xmlns:a16="http://schemas.microsoft.com/office/drawing/2014/main" id="{9F6E4946-979A-4041-8FCA-722D65EB1A64}"/>
              </a:ext>
            </a:extLst>
          </p:cNvPr>
          <p:cNvSpPr/>
          <p:nvPr/>
        </p:nvSpPr>
        <p:spPr>
          <a:xfrm>
            <a:off x="771239" y="3385481"/>
            <a:ext cx="5974855" cy="4994517"/>
          </a:xfrm>
          <a:prstGeom prst="rect">
            <a:avLst/>
          </a:prstGeom>
          <a:solidFill>
            <a:schemeClr val="accent4">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t"/>
          <a:lstStyle/>
          <a:p>
            <a:pPr algn="just"/>
            <a:r>
              <a:rPr lang="fr-FR" sz="1400" b="1" dirty="0">
                <a:latin typeface="+mj-lt"/>
              </a:rPr>
              <a:t>	 Nicolas Voisin, chargé de relation client secteur Nanteuil le H. (60)</a:t>
            </a:r>
          </a:p>
          <a:p>
            <a:pPr algn="just"/>
            <a:endParaRPr lang="fr-FR" sz="1200" b="1" dirty="0">
              <a:latin typeface="+mj-lt"/>
            </a:endParaRPr>
          </a:p>
          <a:p>
            <a:pPr algn="just"/>
            <a:r>
              <a:rPr lang="fr-FR" sz="1200" dirty="0">
                <a:latin typeface="+mj-lt"/>
              </a:rPr>
              <a:t>  	 « Les températures assez fraiches de ces derniers matins ont ralenti la 	végétation. On commence à observer les premières fleurs de colza des variétés 	très précoces type ES Alicia qui apparaissent en même temps que les premières 	méligèthes. Les interventions sur charançon de la tige ont globalement été réalisées ainsi que les applications de bore. </a:t>
            </a:r>
          </a:p>
          <a:p>
            <a:pPr algn="just"/>
            <a:endParaRPr lang="fr-FR" sz="1200" dirty="0">
              <a:latin typeface="+mj-lt"/>
            </a:endParaRPr>
          </a:p>
          <a:p>
            <a:pPr algn="just"/>
            <a:r>
              <a:rPr lang="fr-FR" sz="1200" dirty="0">
                <a:latin typeface="+mj-lt"/>
              </a:rPr>
              <a:t>On observe assez régulièrement de la rouille naine sur les parcelles d’escourgeon, sur à peu près toutes les variétés. Dans certaines situations, on observe également de l’oïdium. Il faudra surveiller l’évolution de ces maladies dans les semaines à venir avec le redoux des températures. </a:t>
            </a:r>
          </a:p>
          <a:p>
            <a:pPr algn="just"/>
            <a:endParaRPr lang="fr-FR" sz="1200" dirty="0">
              <a:latin typeface="+mj-lt"/>
            </a:endParaRPr>
          </a:p>
          <a:p>
            <a:pPr algn="just"/>
            <a:r>
              <a:rPr lang="fr-FR" sz="1200" dirty="0">
                <a:latin typeface="+mj-lt"/>
              </a:rPr>
              <a:t>Coté désherbage </a:t>
            </a:r>
            <a:r>
              <a:rPr lang="fr-FR" sz="1200" dirty="0" err="1">
                <a:latin typeface="+mj-lt"/>
              </a:rPr>
              <a:t>anti-graminées</a:t>
            </a:r>
            <a:r>
              <a:rPr lang="fr-FR" sz="1200" dirty="0">
                <a:latin typeface="+mj-lt"/>
              </a:rPr>
              <a:t>, les rattrapages de sortie hiver avec des </a:t>
            </a:r>
            <a:r>
              <a:rPr lang="fr-FR" sz="1200" dirty="0" err="1">
                <a:latin typeface="+mj-lt"/>
              </a:rPr>
              <a:t>sulfonyl-urées</a:t>
            </a:r>
            <a:r>
              <a:rPr lang="fr-FR" sz="1200" dirty="0">
                <a:latin typeface="+mj-lt"/>
              </a:rPr>
              <a:t> ont été décevants, sans grande surprise. Depuis plusieurs années, les efficacités de ces matières actives semblent très irrégulières. </a:t>
            </a:r>
          </a:p>
          <a:p>
            <a:pPr algn="just"/>
            <a:endParaRPr lang="fr-FR" sz="1200" dirty="0">
              <a:latin typeface="+mj-lt"/>
            </a:endParaRPr>
          </a:p>
          <a:p>
            <a:pPr algn="just"/>
            <a:r>
              <a:rPr lang="fr-FR" sz="1200" dirty="0">
                <a:latin typeface="+mj-lt"/>
              </a:rPr>
              <a:t>Les premiers apports d’azote ont bien été réalisés et se poursuivent avec les seconds sur colza mais aussi sur céréales. </a:t>
            </a:r>
          </a:p>
          <a:p>
            <a:pPr algn="just"/>
            <a:endParaRPr lang="fr-FR" sz="1200" dirty="0">
              <a:latin typeface="+mj-lt"/>
            </a:endParaRPr>
          </a:p>
          <a:p>
            <a:pPr algn="just"/>
            <a:r>
              <a:rPr lang="fr-FR" sz="1200" dirty="0">
                <a:latin typeface="+mj-lt"/>
              </a:rPr>
              <a:t>Les semis d’orge et de protéagineux de printemps se sont déroulés en super conditions et les premiers semis de betteraves sont en cours. </a:t>
            </a:r>
          </a:p>
          <a:p>
            <a:pPr algn="just"/>
            <a:endParaRPr lang="fr-FR" sz="1200" dirty="0">
              <a:latin typeface="+mj-lt"/>
            </a:endParaRPr>
          </a:p>
          <a:p>
            <a:pPr algn="just"/>
            <a:r>
              <a:rPr lang="fr-FR" sz="1200" dirty="0">
                <a:latin typeface="+mj-lt"/>
              </a:rPr>
              <a:t>Mis à part quelques situations atypiques de semis tardif en mauvaises conditions, on assiste à une sortie hiver avec des cultures dans un état satisfaisant. » </a:t>
            </a:r>
          </a:p>
        </p:txBody>
      </p:sp>
      <p:pic>
        <p:nvPicPr>
          <p:cNvPr id="50" name="Picture 2" descr="Bulle présente avec des lignes de dialogue Icons gratuit">
            <a:extLst>
              <a:ext uri="{FF2B5EF4-FFF2-40B4-BE49-F238E27FC236}">
                <a16:creationId xmlns:a16="http://schemas.microsoft.com/office/drawing/2014/main" id="{7350D802-B303-4976-B5C1-44CF69C9BA01}"/>
              </a:ext>
            </a:extLst>
          </p:cNvPr>
          <p:cNvPicPr>
            <a:picLocks noChangeAspect="1" noChangeArrowheads="1"/>
          </p:cNvPicPr>
          <p:nvPr/>
        </p:nvPicPr>
        <p:blipFill>
          <a:blip r:embed="rId9" cstate="print">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993433" y="2845805"/>
            <a:ext cx="770823" cy="770823"/>
          </a:xfrm>
          <a:prstGeom prst="rect">
            <a:avLst/>
          </a:prstGeom>
          <a:noFill/>
          <a:extLst>
            <a:ext uri="{909E8E84-426E-40DD-AFC4-6F175D3DCCD1}">
              <a14:hiddenFill xmlns:a14="http://schemas.microsoft.com/office/drawing/2010/main">
                <a:solidFill>
                  <a:srgbClr val="FFFFFF"/>
                </a:solidFill>
              </a14:hiddenFill>
            </a:ext>
          </a:extLst>
        </p:spPr>
      </p:pic>
      <p:sp>
        <p:nvSpPr>
          <p:cNvPr id="51" name="ZoneTexte 50">
            <a:extLst>
              <a:ext uri="{FF2B5EF4-FFF2-40B4-BE49-F238E27FC236}">
                <a16:creationId xmlns:a16="http://schemas.microsoft.com/office/drawing/2014/main" id="{7BA0497F-D6AB-479C-ADB7-F9D460AC670E}"/>
              </a:ext>
            </a:extLst>
          </p:cNvPr>
          <p:cNvSpPr txBox="1"/>
          <p:nvPr/>
        </p:nvSpPr>
        <p:spPr>
          <a:xfrm>
            <a:off x="663372" y="2986450"/>
            <a:ext cx="5272166" cy="338554"/>
          </a:xfrm>
          <a:prstGeom prst="rect">
            <a:avLst/>
          </a:prstGeom>
          <a:noFill/>
        </p:spPr>
        <p:txBody>
          <a:bodyPr wrap="square" rtlCol="0">
            <a:spAutoFit/>
          </a:bodyPr>
          <a:lstStyle/>
          <a:p>
            <a:r>
              <a:rPr lang="fr-FR" sz="1600" b="1" dirty="0">
                <a:solidFill>
                  <a:schemeClr val="accent6"/>
                </a:solidFill>
                <a:latin typeface="+mj-lt"/>
              </a:rPr>
              <a:t>Point cultures</a:t>
            </a:r>
          </a:p>
        </p:txBody>
      </p:sp>
      <p:pic>
        <p:nvPicPr>
          <p:cNvPr id="19" name="Image 18" descr="Une image contenant texte, mur, personne, homme&#10;&#10;Description générée automatiquement">
            <a:extLst>
              <a:ext uri="{FF2B5EF4-FFF2-40B4-BE49-F238E27FC236}">
                <a16:creationId xmlns:a16="http://schemas.microsoft.com/office/drawing/2014/main" id="{C6FEE94D-BA11-4647-B7F0-3437E58FF7D1}"/>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21789" t="5340" r="30070" b="15899"/>
          <a:stretch/>
        </p:blipFill>
        <p:spPr>
          <a:xfrm>
            <a:off x="887465" y="3502976"/>
            <a:ext cx="775504" cy="95159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070660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E951CA04-6FDC-44C2-B0C5-0399C3F70B1B}"/>
              </a:ext>
            </a:extLst>
          </p:cNvPr>
          <p:cNvSpPr>
            <a:spLocks noGrp="1"/>
          </p:cNvSpPr>
          <p:nvPr>
            <p:ph type="sldNum" sz="quarter" idx="12"/>
          </p:nvPr>
        </p:nvSpPr>
        <p:spPr/>
        <p:txBody>
          <a:bodyPr/>
          <a:lstStyle/>
          <a:p>
            <a:fld id="{1614FB81-BBF8-4479-92EF-B55AD503E7BA}" type="slidenum">
              <a:rPr lang="fr-FR" smtClean="0"/>
              <a:t>10</a:t>
            </a:fld>
            <a:endParaRPr lang="fr-FR"/>
          </a:p>
        </p:txBody>
      </p:sp>
      <p:sp>
        <p:nvSpPr>
          <p:cNvPr id="7" name="ZoneTexte 6">
            <a:extLst>
              <a:ext uri="{FF2B5EF4-FFF2-40B4-BE49-F238E27FC236}">
                <a16:creationId xmlns:a16="http://schemas.microsoft.com/office/drawing/2014/main" id="{2B0E883E-A423-4A74-AD15-56FD0A215460}"/>
              </a:ext>
            </a:extLst>
          </p:cNvPr>
          <p:cNvSpPr txBox="1"/>
          <p:nvPr/>
        </p:nvSpPr>
        <p:spPr>
          <a:xfrm>
            <a:off x="674940" y="1634181"/>
            <a:ext cx="5272166" cy="307777"/>
          </a:xfrm>
          <a:prstGeom prst="rect">
            <a:avLst/>
          </a:prstGeom>
          <a:noFill/>
        </p:spPr>
        <p:txBody>
          <a:bodyPr wrap="square" rtlCol="0">
            <a:spAutoFit/>
          </a:bodyPr>
          <a:lstStyle/>
          <a:p>
            <a:r>
              <a:rPr lang="fr-FR" sz="1400" b="1" dirty="0" err="1">
                <a:solidFill>
                  <a:prstClr val="black"/>
                </a:solidFill>
                <a:latin typeface="Calibri Light" panose="020F0302020204030204"/>
              </a:rPr>
              <a:t>Oligo</a:t>
            </a:r>
            <a:r>
              <a:rPr lang="fr-FR" sz="1400" b="1" dirty="0">
                <a:solidFill>
                  <a:prstClr val="black"/>
                </a:solidFill>
                <a:latin typeface="Calibri Light" panose="020F0302020204030204"/>
              </a:rPr>
              <a:t> bore/molybdène</a:t>
            </a:r>
          </a:p>
        </p:txBody>
      </p:sp>
      <p:pic>
        <p:nvPicPr>
          <p:cNvPr id="8" name="Image 7">
            <a:extLst>
              <a:ext uri="{FF2B5EF4-FFF2-40B4-BE49-F238E27FC236}">
                <a16:creationId xmlns:a16="http://schemas.microsoft.com/office/drawing/2014/main" id="{F68D46DB-71EE-4023-B82C-5843E4691049}"/>
              </a:ext>
            </a:extLst>
          </p:cNvPr>
          <p:cNvPicPr>
            <a:picLocks noChangeAspect="1"/>
          </p:cNvPicPr>
          <p:nvPr/>
        </p:nvPicPr>
        <p:blipFill>
          <a:blip r:embed="rId2"/>
          <a:stretch>
            <a:fillRect/>
          </a:stretch>
        </p:blipFill>
        <p:spPr>
          <a:xfrm>
            <a:off x="775178" y="2432267"/>
            <a:ext cx="324000" cy="324000"/>
          </a:xfrm>
          <a:prstGeom prst="rect">
            <a:avLst/>
          </a:prstGeom>
        </p:spPr>
      </p:pic>
      <p:sp>
        <p:nvSpPr>
          <p:cNvPr id="9" name="Espace réservé du contenu 2">
            <a:extLst>
              <a:ext uri="{FF2B5EF4-FFF2-40B4-BE49-F238E27FC236}">
                <a16:creationId xmlns:a16="http://schemas.microsoft.com/office/drawing/2014/main" id="{68BEDA12-E751-4292-A74A-3FC45F90864C}"/>
              </a:ext>
            </a:extLst>
          </p:cNvPr>
          <p:cNvSpPr txBox="1">
            <a:spLocks/>
          </p:cNvSpPr>
          <p:nvPr/>
        </p:nvSpPr>
        <p:spPr>
          <a:xfrm>
            <a:off x="1099178" y="2477316"/>
            <a:ext cx="5752603" cy="278951"/>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Font typeface="Arial" panose="020B0604020202020204" pitchFamily="34" charset="0"/>
              <a:buNone/>
            </a:pPr>
            <a:r>
              <a:rPr lang="fr-FR" altLang="fr-FR" sz="1200" b="1" dirty="0">
                <a:solidFill>
                  <a:prstClr val="black"/>
                </a:solidFill>
                <a:latin typeface="Calibri Light" panose="020F0302020204030204"/>
                <a:ea typeface="Times New Roman" panose="02020603050405020304" pitchFamily="18" charset="0"/>
                <a:cs typeface="Times New Roman" panose="02020603050405020304" pitchFamily="18" charset="0"/>
              </a:rPr>
              <a:t>VITALGO+</a:t>
            </a:r>
            <a:r>
              <a:rPr lang="fr-FR" altLang="fr-FR" sz="1200" dirty="0">
                <a:solidFill>
                  <a:prstClr val="black"/>
                </a:solidFill>
                <a:latin typeface="Calibri Light" panose="020F0302020204030204"/>
                <a:ea typeface="Times New Roman" panose="02020603050405020304" pitchFamily="18" charset="0"/>
                <a:cs typeface="Times New Roman" panose="02020603050405020304" pitchFamily="18" charset="0"/>
              </a:rPr>
              <a:t> 2 L/ha ou </a:t>
            </a:r>
            <a:r>
              <a:rPr lang="fr-FR" altLang="fr-FR" sz="1200" b="1" dirty="0">
                <a:solidFill>
                  <a:prstClr val="black"/>
                </a:solidFill>
                <a:latin typeface="Calibri Light" panose="020F0302020204030204"/>
                <a:ea typeface="Times New Roman" panose="02020603050405020304" pitchFamily="18" charset="0"/>
                <a:cs typeface="Times New Roman" panose="02020603050405020304" pitchFamily="18" charset="0"/>
              </a:rPr>
              <a:t>IPO ASCO </a:t>
            </a:r>
            <a:r>
              <a:rPr lang="fr-FR" altLang="fr-FR" sz="1200" dirty="0">
                <a:solidFill>
                  <a:prstClr val="black"/>
                </a:solidFill>
                <a:latin typeface="Calibri Light" panose="020F0302020204030204"/>
                <a:ea typeface="Times New Roman" panose="02020603050405020304" pitchFamily="18" charset="0"/>
                <a:cs typeface="Times New Roman" panose="02020603050405020304" pitchFamily="18" charset="0"/>
              </a:rPr>
              <a:t>2L/ha</a:t>
            </a:r>
          </a:p>
        </p:txBody>
      </p:sp>
      <p:sp>
        <p:nvSpPr>
          <p:cNvPr id="10" name="ZoneTexte 9">
            <a:extLst>
              <a:ext uri="{FF2B5EF4-FFF2-40B4-BE49-F238E27FC236}">
                <a16:creationId xmlns:a16="http://schemas.microsoft.com/office/drawing/2014/main" id="{15C6039A-4286-4826-B114-D02FB8354E50}"/>
              </a:ext>
            </a:extLst>
          </p:cNvPr>
          <p:cNvSpPr txBox="1"/>
          <p:nvPr/>
        </p:nvSpPr>
        <p:spPr>
          <a:xfrm>
            <a:off x="664054" y="2877084"/>
            <a:ext cx="5272166" cy="307777"/>
          </a:xfrm>
          <a:prstGeom prst="rect">
            <a:avLst/>
          </a:prstGeom>
          <a:noFill/>
        </p:spPr>
        <p:txBody>
          <a:bodyPr wrap="square" rtlCol="0">
            <a:spAutoFit/>
          </a:bodyPr>
          <a:lstStyle/>
          <a:p>
            <a:r>
              <a:rPr lang="fr-FR" sz="1400" b="1" dirty="0">
                <a:solidFill>
                  <a:prstClr val="black"/>
                </a:solidFill>
                <a:latin typeface="Calibri Light" panose="020F0302020204030204"/>
              </a:rPr>
              <a:t>Régulateur</a:t>
            </a:r>
          </a:p>
        </p:txBody>
      </p:sp>
      <p:pic>
        <p:nvPicPr>
          <p:cNvPr id="11" name="Image 10">
            <a:extLst>
              <a:ext uri="{FF2B5EF4-FFF2-40B4-BE49-F238E27FC236}">
                <a16:creationId xmlns:a16="http://schemas.microsoft.com/office/drawing/2014/main" id="{E28E88E1-A6D9-4CC8-B8CA-D7384B2D1620}"/>
              </a:ext>
            </a:extLst>
          </p:cNvPr>
          <p:cNvPicPr>
            <a:picLocks noChangeAspect="1"/>
          </p:cNvPicPr>
          <p:nvPr/>
        </p:nvPicPr>
        <p:blipFill>
          <a:blip r:embed="rId2"/>
          <a:stretch>
            <a:fillRect/>
          </a:stretch>
        </p:blipFill>
        <p:spPr>
          <a:xfrm>
            <a:off x="769480" y="3676809"/>
            <a:ext cx="324000" cy="324000"/>
          </a:xfrm>
          <a:prstGeom prst="rect">
            <a:avLst/>
          </a:prstGeom>
        </p:spPr>
      </p:pic>
      <p:sp>
        <p:nvSpPr>
          <p:cNvPr id="12" name="Espace réservé du contenu 2">
            <a:extLst>
              <a:ext uri="{FF2B5EF4-FFF2-40B4-BE49-F238E27FC236}">
                <a16:creationId xmlns:a16="http://schemas.microsoft.com/office/drawing/2014/main" id="{4842C040-196A-4541-8B56-6CCBBD5CF80F}"/>
              </a:ext>
            </a:extLst>
          </p:cNvPr>
          <p:cNvSpPr txBox="1">
            <a:spLocks/>
          </p:cNvSpPr>
          <p:nvPr/>
        </p:nvSpPr>
        <p:spPr>
          <a:xfrm>
            <a:off x="1093480" y="3721858"/>
            <a:ext cx="5752603" cy="278951"/>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None/>
            </a:pPr>
            <a:r>
              <a:rPr lang="fr-FR" altLang="fr-FR" sz="1200" b="1" dirty="0">
                <a:solidFill>
                  <a:prstClr val="black"/>
                </a:solidFill>
                <a:latin typeface="Calibri Light" panose="020F0302020204030204"/>
                <a:ea typeface="Times New Roman" panose="02020603050405020304" pitchFamily="18" charset="0"/>
                <a:cs typeface="Times New Roman" panose="02020603050405020304" pitchFamily="18" charset="0"/>
              </a:rPr>
              <a:t>TOPREX </a:t>
            </a:r>
            <a:r>
              <a:rPr lang="fr-FR" altLang="fr-FR" sz="1200" dirty="0">
                <a:ea typeface="Times New Roman" panose="02020603050405020304" pitchFamily="18" charset="0"/>
                <a:cs typeface="Times New Roman" panose="02020603050405020304" pitchFamily="18" charset="0"/>
                <a:sym typeface="Webdings" panose="05030102010509060703" pitchFamily="18" charset="2"/>
                <a:hlinkClick r:id="rId3"/>
              </a:rPr>
              <a:t></a:t>
            </a:r>
            <a:r>
              <a:rPr lang="fr-FR" altLang="fr-FR" sz="1200" dirty="0">
                <a:ea typeface="Times New Roman" panose="02020603050405020304" pitchFamily="18" charset="0"/>
                <a:cs typeface="Times New Roman" panose="02020603050405020304" pitchFamily="18" charset="0"/>
                <a:sym typeface="Webdings" panose="05030102010509060703" pitchFamily="18" charset="2"/>
              </a:rPr>
              <a:t> </a:t>
            </a:r>
            <a:r>
              <a:rPr lang="fr-FR" altLang="fr-FR" sz="1200" dirty="0">
                <a:solidFill>
                  <a:prstClr val="black"/>
                </a:solidFill>
                <a:latin typeface="Calibri Light" panose="020F0302020204030204"/>
                <a:ea typeface="Times New Roman" panose="02020603050405020304" pitchFamily="18" charset="0"/>
                <a:cs typeface="Times New Roman" panose="02020603050405020304" pitchFamily="18" charset="0"/>
              </a:rPr>
              <a:t>0,25 L/ha ou </a:t>
            </a:r>
            <a:r>
              <a:rPr lang="fr-FR" altLang="fr-FR" sz="1200" u="sng" dirty="0">
                <a:solidFill>
                  <a:prstClr val="black"/>
                </a:solidFill>
                <a:latin typeface="Calibri Light" panose="020F0302020204030204"/>
                <a:ea typeface="Times New Roman" panose="02020603050405020304" pitchFamily="18" charset="0"/>
                <a:cs typeface="Times New Roman" panose="02020603050405020304" pitchFamily="18" charset="0"/>
              </a:rPr>
              <a:t>si colza irrégulier </a:t>
            </a:r>
            <a:r>
              <a:rPr lang="fr-FR" altLang="fr-FR" sz="1200" b="1" dirty="0">
                <a:solidFill>
                  <a:prstClr val="black"/>
                </a:solidFill>
                <a:latin typeface="Calibri Light" panose="020F0302020204030204"/>
                <a:ea typeface="Times New Roman" panose="02020603050405020304" pitchFamily="18" charset="0"/>
                <a:cs typeface="Times New Roman" panose="02020603050405020304" pitchFamily="18" charset="0"/>
              </a:rPr>
              <a:t>METCOSTAR 90 </a:t>
            </a:r>
            <a:r>
              <a:rPr lang="fr-FR" altLang="fr-FR" sz="1200" dirty="0">
                <a:ea typeface="Times New Roman" panose="02020603050405020304" pitchFamily="18" charset="0"/>
                <a:cs typeface="Times New Roman" panose="02020603050405020304" pitchFamily="18" charset="0"/>
                <a:sym typeface="Webdings" panose="05030102010509060703" pitchFamily="18" charset="2"/>
                <a:hlinkClick r:id="rId4"/>
              </a:rPr>
              <a:t></a:t>
            </a:r>
            <a:r>
              <a:rPr lang="fr-FR" altLang="fr-FR" sz="1200" dirty="0">
                <a:ea typeface="Times New Roman" panose="02020603050405020304" pitchFamily="18" charset="0"/>
                <a:cs typeface="Times New Roman" panose="02020603050405020304" pitchFamily="18" charset="0"/>
                <a:sym typeface="Webdings" panose="05030102010509060703" pitchFamily="18" charset="2"/>
              </a:rPr>
              <a:t> </a:t>
            </a:r>
            <a:r>
              <a:rPr lang="fr-FR" altLang="fr-FR" sz="1200" dirty="0">
                <a:solidFill>
                  <a:prstClr val="black"/>
                </a:solidFill>
                <a:latin typeface="Calibri Light" panose="020F0302020204030204"/>
                <a:ea typeface="Times New Roman" panose="02020603050405020304" pitchFamily="18" charset="0"/>
                <a:cs typeface="Times New Roman" panose="02020603050405020304" pitchFamily="18" charset="0"/>
              </a:rPr>
              <a:t>0,6 L/ha</a:t>
            </a:r>
          </a:p>
        </p:txBody>
      </p:sp>
      <p:sp>
        <p:nvSpPr>
          <p:cNvPr id="13" name="Espace réservé du contenu 2">
            <a:extLst>
              <a:ext uri="{FF2B5EF4-FFF2-40B4-BE49-F238E27FC236}">
                <a16:creationId xmlns:a16="http://schemas.microsoft.com/office/drawing/2014/main" id="{24F86D66-BD7C-4236-8F60-9A05B321B401}"/>
              </a:ext>
            </a:extLst>
          </p:cNvPr>
          <p:cNvSpPr txBox="1">
            <a:spLocks/>
          </p:cNvSpPr>
          <p:nvPr/>
        </p:nvSpPr>
        <p:spPr>
          <a:xfrm>
            <a:off x="715735" y="3191560"/>
            <a:ext cx="6142265" cy="600681"/>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Font typeface="Arial" panose="020B0604020202020204" pitchFamily="34" charset="0"/>
              <a:buNone/>
            </a:pPr>
            <a:r>
              <a:rPr lang="fr-FR" altLang="fr-FR" sz="1200" dirty="0">
                <a:solidFill>
                  <a:prstClr val="black"/>
                </a:solidFill>
                <a:latin typeface="Calibri Light" panose="020F0302020204030204"/>
                <a:ea typeface="Times New Roman" panose="02020603050405020304" pitchFamily="18" charset="0"/>
                <a:cs typeface="Times New Roman" panose="02020603050405020304" pitchFamily="18" charset="0"/>
              </a:rPr>
              <a:t>Sur des variétés sensibles à la verse ou si les fournitures du sol en éléments minéraux sont importantes, une intervention peut se justifier. </a:t>
            </a:r>
          </a:p>
        </p:txBody>
      </p:sp>
      <p:pic>
        <p:nvPicPr>
          <p:cNvPr id="14" name="Image 13">
            <a:extLst>
              <a:ext uri="{FF2B5EF4-FFF2-40B4-BE49-F238E27FC236}">
                <a16:creationId xmlns:a16="http://schemas.microsoft.com/office/drawing/2014/main" id="{D3633385-1E50-4AAB-8218-F7B27274367B}"/>
              </a:ext>
            </a:extLst>
          </p:cNvPr>
          <p:cNvPicPr>
            <a:picLocks noChangeAspect="1"/>
          </p:cNvPicPr>
          <p:nvPr/>
        </p:nvPicPr>
        <p:blipFill>
          <a:blip r:embed="rId5"/>
          <a:stretch>
            <a:fillRect/>
          </a:stretch>
        </p:blipFill>
        <p:spPr>
          <a:xfrm>
            <a:off x="781398" y="4556437"/>
            <a:ext cx="324000" cy="324000"/>
          </a:xfrm>
          <a:prstGeom prst="rect">
            <a:avLst/>
          </a:prstGeom>
        </p:spPr>
      </p:pic>
      <p:sp>
        <p:nvSpPr>
          <p:cNvPr id="15" name="Espace réservé du contenu 2">
            <a:extLst>
              <a:ext uri="{FF2B5EF4-FFF2-40B4-BE49-F238E27FC236}">
                <a16:creationId xmlns:a16="http://schemas.microsoft.com/office/drawing/2014/main" id="{7AE262AC-963C-4010-99B8-082D22508CBC}"/>
              </a:ext>
            </a:extLst>
          </p:cNvPr>
          <p:cNvSpPr txBox="1">
            <a:spLocks/>
          </p:cNvSpPr>
          <p:nvPr/>
        </p:nvSpPr>
        <p:spPr>
          <a:xfrm>
            <a:off x="1105397" y="4590204"/>
            <a:ext cx="5752603" cy="301119"/>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Font typeface="Arial" panose="020B0604020202020204" pitchFamily="34" charset="0"/>
              <a:buNone/>
            </a:pPr>
            <a:r>
              <a:rPr lang="fr-FR" altLang="fr-FR" sz="1200" b="1" dirty="0">
                <a:solidFill>
                  <a:srgbClr val="FF0000"/>
                </a:solidFill>
                <a:latin typeface="Calibri Light" panose="020F0302020204030204"/>
                <a:ea typeface="Times New Roman" panose="02020603050405020304" pitchFamily="18" charset="0"/>
                <a:cs typeface="Times New Roman" panose="02020603050405020304" pitchFamily="18" charset="0"/>
              </a:rPr>
              <a:t>Stade max d’application TOPREX : 53 –E (boutons floraux au dessus des plus jeunes feuilles)</a:t>
            </a:r>
            <a:endParaRPr lang="fr-FR" altLang="fr-FR" sz="1200" dirty="0">
              <a:solidFill>
                <a:srgbClr val="FF0000"/>
              </a:solidFill>
              <a:latin typeface="Calibri Light" panose="020F0302020204030204"/>
              <a:ea typeface="Times New Roman" panose="02020603050405020304" pitchFamily="18" charset="0"/>
              <a:cs typeface="Times New Roman" panose="02020603050405020304" pitchFamily="18" charset="0"/>
            </a:endParaRPr>
          </a:p>
        </p:txBody>
      </p:sp>
      <p:pic>
        <p:nvPicPr>
          <p:cNvPr id="16" name="Image 15">
            <a:extLst>
              <a:ext uri="{FF2B5EF4-FFF2-40B4-BE49-F238E27FC236}">
                <a16:creationId xmlns:a16="http://schemas.microsoft.com/office/drawing/2014/main" id="{4F7D85D1-E790-4D53-A0BC-32413D7BCD8C}"/>
              </a:ext>
            </a:extLst>
          </p:cNvPr>
          <p:cNvPicPr>
            <a:picLocks noChangeAspect="1"/>
          </p:cNvPicPr>
          <p:nvPr/>
        </p:nvPicPr>
        <p:blipFill>
          <a:blip r:embed="rId6"/>
          <a:stretch>
            <a:fillRect/>
          </a:stretch>
        </p:blipFill>
        <p:spPr>
          <a:xfrm>
            <a:off x="781397" y="4107617"/>
            <a:ext cx="324000" cy="339318"/>
          </a:xfrm>
          <a:prstGeom prst="rect">
            <a:avLst/>
          </a:prstGeom>
        </p:spPr>
      </p:pic>
      <p:sp>
        <p:nvSpPr>
          <p:cNvPr id="17" name="Espace réservé du contenu 2">
            <a:extLst>
              <a:ext uri="{FF2B5EF4-FFF2-40B4-BE49-F238E27FC236}">
                <a16:creationId xmlns:a16="http://schemas.microsoft.com/office/drawing/2014/main" id="{04F2D54D-845E-4089-9F82-076872284498}"/>
              </a:ext>
            </a:extLst>
          </p:cNvPr>
          <p:cNvSpPr txBox="1">
            <a:spLocks/>
          </p:cNvSpPr>
          <p:nvPr/>
        </p:nvSpPr>
        <p:spPr>
          <a:xfrm>
            <a:off x="1145935" y="4107618"/>
            <a:ext cx="2973110" cy="339318"/>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Choisir des variétés peu sensibles à la verse</a:t>
            </a:r>
          </a:p>
        </p:txBody>
      </p:sp>
      <p:sp>
        <p:nvSpPr>
          <p:cNvPr id="18" name="Espace réservé du contenu 2">
            <a:extLst>
              <a:ext uri="{FF2B5EF4-FFF2-40B4-BE49-F238E27FC236}">
                <a16:creationId xmlns:a16="http://schemas.microsoft.com/office/drawing/2014/main" id="{CC55829C-6839-4389-A671-60EC18749AAC}"/>
              </a:ext>
            </a:extLst>
          </p:cNvPr>
          <p:cNvSpPr txBox="1">
            <a:spLocks/>
          </p:cNvSpPr>
          <p:nvPr/>
        </p:nvSpPr>
        <p:spPr>
          <a:xfrm>
            <a:off x="706564" y="1920430"/>
            <a:ext cx="6142265" cy="600681"/>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Font typeface="Arial" panose="020B0604020202020204" pitchFamily="34" charset="0"/>
              <a:buNone/>
            </a:pPr>
            <a:r>
              <a:rPr lang="fr-FR" altLang="fr-FR" sz="1200" dirty="0">
                <a:solidFill>
                  <a:prstClr val="black"/>
                </a:solidFill>
                <a:latin typeface="Calibri Light" panose="020F0302020204030204"/>
                <a:ea typeface="Times New Roman" panose="02020603050405020304" pitchFamily="18" charset="0"/>
                <a:cs typeface="Times New Roman" panose="02020603050405020304" pitchFamily="18" charset="0"/>
              </a:rPr>
              <a:t>Le colza a des besoins en bore et en molybdène assez élevés. Il est donc important de lui apporter ces oligo-éléments en quantité suffisante. </a:t>
            </a:r>
          </a:p>
        </p:txBody>
      </p:sp>
      <p:sp>
        <p:nvSpPr>
          <p:cNvPr id="29" name="ZoneTexte 28">
            <a:extLst>
              <a:ext uri="{FF2B5EF4-FFF2-40B4-BE49-F238E27FC236}">
                <a16:creationId xmlns:a16="http://schemas.microsoft.com/office/drawing/2014/main" id="{6500DE2B-E370-4FAC-8B09-FF46B17B79BC}"/>
              </a:ext>
            </a:extLst>
          </p:cNvPr>
          <p:cNvSpPr txBox="1"/>
          <p:nvPr/>
        </p:nvSpPr>
        <p:spPr>
          <a:xfrm>
            <a:off x="699571" y="5337659"/>
            <a:ext cx="5272166" cy="307777"/>
          </a:xfrm>
          <a:prstGeom prst="rect">
            <a:avLst/>
          </a:prstGeom>
          <a:noFill/>
        </p:spPr>
        <p:txBody>
          <a:bodyPr wrap="square" rtlCol="0">
            <a:spAutoFit/>
          </a:bodyPr>
          <a:lstStyle/>
          <a:p>
            <a:r>
              <a:rPr lang="fr-FR" sz="1400" b="1" dirty="0">
                <a:latin typeface="+mj-lt"/>
              </a:rPr>
              <a:t>Charançon de la tige</a:t>
            </a:r>
          </a:p>
        </p:txBody>
      </p:sp>
      <p:sp>
        <p:nvSpPr>
          <p:cNvPr id="30" name="Espace réservé du contenu 2">
            <a:extLst>
              <a:ext uri="{FF2B5EF4-FFF2-40B4-BE49-F238E27FC236}">
                <a16:creationId xmlns:a16="http://schemas.microsoft.com/office/drawing/2014/main" id="{D6210B60-5AC3-4019-B554-563923A37032}"/>
              </a:ext>
            </a:extLst>
          </p:cNvPr>
          <p:cNvSpPr txBox="1">
            <a:spLocks/>
          </p:cNvSpPr>
          <p:nvPr/>
        </p:nvSpPr>
        <p:spPr>
          <a:xfrm>
            <a:off x="703818" y="5679020"/>
            <a:ext cx="6142265" cy="2426331"/>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just"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A surveiller, la quasi-totalité des colzas sont aux stades de sensibilité (à partir de C2 jusque E). </a:t>
            </a:r>
          </a:p>
          <a:p>
            <a:pPr marL="0" lvl="0" indent="0" algn="just" defTabSz="914400" eaLnBrk="0" fontAlgn="base" hangingPunct="0">
              <a:lnSpc>
                <a:spcPct val="100000"/>
              </a:lnSpc>
              <a:spcBef>
                <a:spcPct val="0"/>
              </a:spcBef>
              <a:spcAft>
                <a:spcPct val="0"/>
              </a:spcAft>
              <a:buNone/>
            </a:pPr>
            <a:endParaRPr lang="fr-FR" altLang="fr-FR" sz="1200" dirty="0">
              <a:latin typeface="+mj-lt"/>
              <a:ea typeface="Times New Roman" panose="02020603050405020304" pitchFamily="18" charset="0"/>
              <a:cs typeface="Times New Roman" panose="02020603050405020304" pitchFamily="18" charset="0"/>
            </a:endParaRPr>
          </a:p>
          <a:p>
            <a:pPr marL="0" lvl="0" indent="0" algn="just"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Pour rappel, Le charançon de la tige du colza introduit ses œufs dans la tige ce qui provoque une réaction des tissus : la tige se déforme. Parfois, elle éclate et s'ouvre en longueur. La nuisibilité de cet insecte est élevée, voire très élevée en conditions sèches au printemps (avec ou sans éclatements de tiges). </a:t>
            </a:r>
          </a:p>
          <a:p>
            <a:pPr marL="0" lvl="0" indent="0" algn="just"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On piège également du charançon de la tige du chou (voir photo ci-dessous) qui quant à lui est peu nuisible pour le colza. Il faudra donc bien identifier l’insecte avant de déclencher une éventuelle intervention phytosanitaire. </a:t>
            </a:r>
          </a:p>
        </p:txBody>
      </p:sp>
    </p:spTree>
    <p:extLst>
      <p:ext uri="{BB962C8B-B14F-4D97-AF65-F5344CB8AC3E}">
        <p14:creationId xmlns:p14="http://schemas.microsoft.com/office/powerpoint/2010/main" val="30581828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1B53FA29-5CF7-48CE-A69A-62C850DF0129}"/>
              </a:ext>
            </a:extLst>
          </p:cNvPr>
          <p:cNvSpPr>
            <a:spLocks noGrp="1"/>
          </p:cNvSpPr>
          <p:nvPr>
            <p:ph type="sldNum" sz="quarter" idx="12"/>
          </p:nvPr>
        </p:nvSpPr>
        <p:spPr/>
        <p:txBody>
          <a:bodyPr/>
          <a:lstStyle/>
          <a:p>
            <a:fld id="{1614FB81-BBF8-4479-92EF-B55AD503E7BA}" type="slidenum">
              <a:rPr lang="fr-FR" smtClean="0"/>
              <a:t>11</a:t>
            </a:fld>
            <a:endParaRPr lang="fr-FR"/>
          </a:p>
        </p:txBody>
      </p:sp>
      <p:grpSp>
        <p:nvGrpSpPr>
          <p:cNvPr id="3" name="Groupe 2">
            <a:extLst>
              <a:ext uri="{FF2B5EF4-FFF2-40B4-BE49-F238E27FC236}">
                <a16:creationId xmlns:a16="http://schemas.microsoft.com/office/drawing/2014/main" id="{68E6E21F-3910-4A72-82E9-A03ACD9888B4}"/>
              </a:ext>
            </a:extLst>
          </p:cNvPr>
          <p:cNvGrpSpPr/>
          <p:nvPr/>
        </p:nvGrpSpPr>
        <p:grpSpPr>
          <a:xfrm>
            <a:off x="770817" y="1639502"/>
            <a:ext cx="6023934" cy="2943225"/>
            <a:chOff x="740859" y="6049974"/>
            <a:chExt cx="6023934" cy="2943225"/>
          </a:xfrm>
        </p:grpSpPr>
        <p:pic>
          <p:nvPicPr>
            <p:cNvPr id="4" name="Image 3">
              <a:extLst>
                <a:ext uri="{FF2B5EF4-FFF2-40B4-BE49-F238E27FC236}">
                  <a16:creationId xmlns:a16="http://schemas.microsoft.com/office/drawing/2014/main" id="{2AD262FE-31AD-472B-9905-0CF6120037AD}"/>
                </a:ext>
              </a:extLst>
            </p:cNvPr>
            <p:cNvPicPr>
              <a:picLocks noChangeAspect="1"/>
            </p:cNvPicPr>
            <p:nvPr/>
          </p:nvPicPr>
          <p:blipFill>
            <a:blip r:embed="rId2"/>
            <a:stretch>
              <a:fillRect/>
            </a:stretch>
          </p:blipFill>
          <p:spPr>
            <a:xfrm>
              <a:off x="4040643" y="6049974"/>
              <a:ext cx="2724150" cy="2943225"/>
            </a:xfrm>
            <a:prstGeom prst="rect">
              <a:avLst/>
            </a:prstGeom>
          </p:spPr>
        </p:pic>
        <p:sp>
          <p:nvSpPr>
            <p:cNvPr id="5" name="Espace réservé du contenu 2">
              <a:extLst>
                <a:ext uri="{FF2B5EF4-FFF2-40B4-BE49-F238E27FC236}">
                  <a16:creationId xmlns:a16="http://schemas.microsoft.com/office/drawing/2014/main" id="{062301C1-B5EA-475F-A87A-092873D2646D}"/>
                </a:ext>
              </a:extLst>
            </p:cNvPr>
            <p:cNvSpPr txBox="1">
              <a:spLocks/>
            </p:cNvSpPr>
            <p:nvPr/>
          </p:nvSpPr>
          <p:spPr>
            <a:xfrm>
              <a:off x="1073679" y="6068575"/>
              <a:ext cx="2922665" cy="673238"/>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Observer les cuvettes jaunes : déclencher une application 8 à 10j après les 1ères captures.</a:t>
              </a:r>
            </a:p>
          </p:txBody>
        </p:sp>
        <p:pic>
          <p:nvPicPr>
            <p:cNvPr id="6" name="Image 5">
              <a:extLst>
                <a:ext uri="{FF2B5EF4-FFF2-40B4-BE49-F238E27FC236}">
                  <a16:creationId xmlns:a16="http://schemas.microsoft.com/office/drawing/2014/main" id="{C8EE35A3-DE89-4E76-A2A5-D5FC1ACC1460}"/>
                </a:ext>
              </a:extLst>
            </p:cNvPr>
            <p:cNvPicPr>
              <a:picLocks noChangeAspect="1"/>
            </p:cNvPicPr>
            <p:nvPr/>
          </p:nvPicPr>
          <p:blipFill>
            <a:blip r:embed="rId3"/>
            <a:stretch>
              <a:fillRect/>
            </a:stretch>
          </p:blipFill>
          <p:spPr>
            <a:xfrm>
              <a:off x="740860" y="7006096"/>
              <a:ext cx="324000" cy="324000"/>
            </a:xfrm>
            <a:prstGeom prst="rect">
              <a:avLst/>
            </a:prstGeom>
          </p:spPr>
        </p:pic>
        <p:pic>
          <p:nvPicPr>
            <p:cNvPr id="7" name="Image 6">
              <a:extLst>
                <a:ext uri="{FF2B5EF4-FFF2-40B4-BE49-F238E27FC236}">
                  <a16:creationId xmlns:a16="http://schemas.microsoft.com/office/drawing/2014/main" id="{688EB9E1-7478-44CA-8EF1-5906810587CE}"/>
                </a:ext>
              </a:extLst>
            </p:cNvPr>
            <p:cNvPicPr>
              <a:picLocks noChangeAspect="1"/>
            </p:cNvPicPr>
            <p:nvPr/>
          </p:nvPicPr>
          <p:blipFill>
            <a:blip r:embed="rId4"/>
            <a:stretch>
              <a:fillRect/>
            </a:stretch>
          </p:blipFill>
          <p:spPr>
            <a:xfrm>
              <a:off x="740860" y="6231914"/>
              <a:ext cx="324000" cy="324000"/>
            </a:xfrm>
            <a:prstGeom prst="rect">
              <a:avLst/>
            </a:prstGeom>
          </p:spPr>
        </p:pic>
        <p:sp>
          <p:nvSpPr>
            <p:cNvPr id="8" name="Espace réservé du contenu 2">
              <a:extLst>
                <a:ext uri="{FF2B5EF4-FFF2-40B4-BE49-F238E27FC236}">
                  <a16:creationId xmlns:a16="http://schemas.microsoft.com/office/drawing/2014/main" id="{FE9502B9-B0FE-4B4F-8B29-3795670468C5}"/>
                </a:ext>
              </a:extLst>
            </p:cNvPr>
            <p:cNvSpPr txBox="1">
              <a:spLocks/>
            </p:cNvSpPr>
            <p:nvPr/>
          </p:nvSpPr>
          <p:spPr>
            <a:xfrm>
              <a:off x="1049894" y="6744554"/>
              <a:ext cx="3119335" cy="1059237"/>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None/>
              </a:pPr>
              <a:r>
                <a:rPr lang="fr-FR" altLang="fr-FR" sz="1200" b="1" dirty="0">
                  <a:solidFill>
                    <a:prstClr val="black"/>
                  </a:solidFill>
                  <a:latin typeface="+mj-lt"/>
                  <a:ea typeface="Times New Roman" panose="02020603050405020304" pitchFamily="18" charset="0"/>
                  <a:cs typeface="Times New Roman" panose="02020603050405020304" pitchFamily="18" charset="0"/>
                </a:rPr>
                <a:t>JUDOKA GOLD </a:t>
              </a:r>
              <a:r>
                <a:rPr lang="fr-FR" altLang="fr-FR" sz="1200" dirty="0">
                  <a:latin typeface="+mj-lt"/>
                  <a:ea typeface="Times New Roman" panose="02020603050405020304" pitchFamily="18" charset="0"/>
                  <a:cs typeface="Times New Roman" panose="02020603050405020304" pitchFamily="18" charset="0"/>
                  <a:sym typeface="Webdings" panose="05030102010509060703" pitchFamily="18" charset="2"/>
                  <a:hlinkClick r:id="rId5"/>
                </a:rPr>
                <a:t></a:t>
              </a:r>
              <a:r>
                <a:rPr lang="fr-FR" altLang="fr-FR" sz="1200" dirty="0">
                  <a:latin typeface="+mj-lt"/>
                  <a:ea typeface="Times New Roman" panose="02020603050405020304" pitchFamily="18" charset="0"/>
                  <a:cs typeface="Times New Roman" panose="02020603050405020304" pitchFamily="18" charset="0"/>
                  <a:sym typeface="Webdings" panose="05030102010509060703" pitchFamily="18" charset="2"/>
                </a:rPr>
                <a:t> </a:t>
              </a:r>
              <a:r>
                <a:rPr lang="fr-FR" altLang="fr-FR" sz="1200" dirty="0">
                  <a:solidFill>
                    <a:prstClr val="black"/>
                  </a:solidFill>
                  <a:latin typeface="+mj-lt"/>
                  <a:ea typeface="Times New Roman" panose="02020603050405020304" pitchFamily="18" charset="0"/>
                  <a:cs typeface="Times New Roman" panose="02020603050405020304" pitchFamily="18" charset="0"/>
                </a:rPr>
                <a:t>0,3 L/ha </a:t>
              </a:r>
            </a:p>
            <a:p>
              <a:pPr marL="0" indent="0" defTabSz="914400" eaLnBrk="0" fontAlgn="base" hangingPunct="0">
                <a:lnSpc>
                  <a:spcPct val="100000"/>
                </a:lnSpc>
                <a:spcBef>
                  <a:spcPct val="0"/>
                </a:spcBef>
                <a:spcAft>
                  <a:spcPct val="0"/>
                </a:spcAft>
                <a:buNone/>
              </a:pPr>
              <a:r>
                <a:rPr lang="fr-FR" altLang="fr-FR" sz="1200" dirty="0">
                  <a:solidFill>
                    <a:prstClr val="black"/>
                  </a:solidFill>
                  <a:latin typeface="+mj-lt"/>
                  <a:ea typeface="Times New Roman" panose="02020603050405020304" pitchFamily="18" charset="0"/>
                  <a:cs typeface="Times New Roman" panose="02020603050405020304" pitchFamily="18" charset="0"/>
                </a:rPr>
                <a:t>ou </a:t>
              </a:r>
              <a:r>
                <a:rPr lang="fr-FR" altLang="fr-FR" sz="1200" b="1" dirty="0">
                  <a:solidFill>
                    <a:prstClr val="black"/>
                  </a:solidFill>
                  <a:latin typeface="+mj-lt"/>
                  <a:ea typeface="Times New Roman" panose="02020603050405020304" pitchFamily="18" charset="0"/>
                  <a:cs typeface="Times New Roman" panose="02020603050405020304" pitchFamily="18" charset="0"/>
                </a:rPr>
                <a:t>SENTINEL PRO </a:t>
              </a:r>
              <a:r>
                <a:rPr lang="fr-FR" altLang="fr-FR" sz="1200" dirty="0">
                  <a:latin typeface="+mj-lt"/>
                  <a:ea typeface="Times New Roman" panose="02020603050405020304" pitchFamily="18" charset="0"/>
                  <a:cs typeface="Times New Roman" panose="02020603050405020304" pitchFamily="18" charset="0"/>
                  <a:sym typeface="Webdings" panose="05030102010509060703" pitchFamily="18" charset="2"/>
                  <a:hlinkClick r:id="rId6"/>
                </a:rPr>
                <a:t></a:t>
              </a:r>
              <a:r>
                <a:rPr lang="fr-FR" altLang="fr-FR" sz="1200" dirty="0">
                  <a:latin typeface="+mj-lt"/>
                  <a:ea typeface="Times New Roman" panose="02020603050405020304" pitchFamily="18" charset="0"/>
                  <a:cs typeface="Times New Roman" panose="02020603050405020304" pitchFamily="18" charset="0"/>
                  <a:sym typeface="Webdings" panose="05030102010509060703" pitchFamily="18" charset="2"/>
                </a:rPr>
                <a:t> </a:t>
              </a:r>
              <a:r>
                <a:rPr lang="fr-FR" altLang="fr-FR" sz="1200" dirty="0">
                  <a:solidFill>
                    <a:prstClr val="black"/>
                  </a:solidFill>
                  <a:latin typeface="+mj-lt"/>
                  <a:ea typeface="Times New Roman" panose="02020603050405020304" pitchFamily="18" charset="0"/>
                  <a:cs typeface="Times New Roman" panose="02020603050405020304" pitchFamily="18" charset="0"/>
                </a:rPr>
                <a:t>0,05 L/ha</a:t>
              </a:r>
            </a:p>
            <a:p>
              <a:pPr marL="0" indent="0" defTabSz="914400" eaLnBrk="0" fontAlgn="base" hangingPunct="0">
                <a:lnSpc>
                  <a:spcPct val="100000"/>
                </a:lnSpc>
                <a:spcBef>
                  <a:spcPct val="0"/>
                </a:spcBef>
                <a:spcAft>
                  <a:spcPct val="0"/>
                </a:spcAft>
                <a:buNone/>
              </a:pPr>
              <a:endParaRPr lang="fr-FR" altLang="fr-FR" sz="600" dirty="0">
                <a:solidFill>
                  <a:prstClr val="black"/>
                </a:solidFill>
                <a:latin typeface="+mj-lt"/>
                <a:ea typeface="Times New Roman" panose="02020603050405020304" pitchFamily="18" charset="0"/>
                <a:cs typeface="Times New Roman" panose="02020603050405020304" pitchFamily="18" charset="0"/>
              </a:endParaRPr>
            </a:p>
            <a:p>
              <a:pPr marL="0" indent="0" defTabSz="914400" eaLnBrk="0" fontAlgn="base" hangingPunct="0">
                <a:lnSpc>
                  <a:spcPct val="100000"/>
                </a:lnSpc>
                <a:spcBef>
                  <a:spcPct val="0"/>
                </a:spcBef>
                <a:spcAft>
                  <a:spcPct val="0"/>
                </a:spcAft>
                <a:buNone/>
              </a:pPr>
              <a:r>
                <a:rPr lang="fr-FR" altLang="fr-FR" sz="1200" dirty="0">
                  <a:solidFill>
                    <a:prstClr val="black"/>
                  </a:solidFill>
                  <a:latin typeface="+mj-lt"/>
                  <a:ea typeface="Times New Roman" panose="02020603050405020304" pitchFamily="18" charset="0"/>
                  <a:cs typeface="Times New Roman" panose="02020603050405020304" pitchFamily="18" charset="0"/>
                </a:rPr>
                <a:t>Pour une meilleure efficacité ajouter </a:t>
              </a:r>
            </a:p>
            <a:p>
              <a:pPr marL="0" indent="0" defTabSz="914400" eaLnBrk="0" fontAlgn="base" hangingPunct="0">
                <a:lnSpc>
                  <a:spcPct val="100000"/>
                </a:lnSpc>
                <a:spcBef>
                  <a:spcPct val="0"/>
                </a:spcBef>
                <a:spcAft>
                  <a:spcPct val="0"/>
                </a:spcAft>
                <a:buNone/>
              </a:pPr>
              <a:r>
                <a:rPr lang="fr-FR" altLang="fr-FR" sz="1200" b="1" spc="-30" dirty="0">
                  <a:solidFill>
                    <a:prstClr val="black"/>
                  </a:solidFill>
                  <a:latin typeface="+mj-lt"/>
                  <a:ea typeface="Times New Roman" panose="02020603050405020304" pitchFamily="18" charset="0"/>
                  <a:cs typeface="Times New Roman" panose="02020603050405020304" pitchFamily="18" charset="0"/>
                </a:rPr>
                <a:t>CANTOR</a:t>
              </a:r>
              <a:r>
                <a:rPr lang="fr-FR" altLang="fr-FR" sz="1200" spc="-30" dirty="0">
                  <a:solidFill>
                    <a:prstClr val="black"/>
                  </a:solidFill>
                  <a:latin typeface="+mj-lt"/>
                  <a:ea typeface="Times New Roman" panose="02020603050405020304" pitchFamily="18" charset="0"/>
                  <a:cs typeface="Times New Roman" panose="02020603050405020304" pitchFamily="18" charset="0"/>
                </a:rPr>
                <a:t> </a:t>
              </a:r>
              <a:r>
                <a:rPr lang="fr-FR" altLang="fr-FR" sz="1200" spc="-30" dirty="0">
                  <a:latin typeface="+mj-lt"/>
                  <a:ea typeface="Times New Roman" panose="02020603050405020304" pitchFamily="18" charset="0"/>
                  <a:cs typeface="Times New Roman" panose="02020603050405020304" pitchFamily="18" charset="0"/>
                  <a:sym typeface="Webdings" panose="05030102010509060703" pitchFamily="18" charset="2"/>
                  <a:hlinkClick r:id="rId7"/>
                </a:rPr>
                <a:t></a:t>
              </a:r>
              <a:r>
                <a:rPr lang="fr-FR" altLang="fr-FR" sz="1200" spc="-30" dirty="0">
                  <a:latin typeface="+mj-lt"/>
                  <a:ea typeface="Times New Roman" panose="02020603050405020304" pitchFamily="18" charset="0"/>
                  <a:cs typeface="Times New Roman" panose="02020603050405020304" pitchFamily="18" charset="0"/>
                  <a:sym typeface="Webdings" panose="05030102010509060703" pitchFamily="18" charset="2"/>
                </a:rPr>
                <a:t> </a:t>
              </a:r>
              <a:r>
                <a:rPr lang="fr-FR" altLang="fr-FR" sz="1200" spc="-30" dirty="0">
                  <a:solidFill>
                    <a:prstClr val="black"/>
                  </a:solidFill>
                  <a:latin typeface="+mj-lt"/>
                  <a:ea typeface="Times New Roman" panose="02020603050405020304" pitchFamily="18" charset="0"/>
                  <a:cs typeface="Times New Roman" panose="02020603050405020304" pitchFamily="18" charset="0"/>
                </a:rPr>
                <a:t>0,15 L/hl ou </a:t>
              </a:r>
              <a:r>
                <a:rPr lang="fr-FR" altLang="fr-FR" sz="1200" b="1" spc="-30" dirty="0">
                  <a:solidFill>
                    <a:prstClr val="black"/>
                  </a:solidFill>
                  <a:latin typeface="+mj-lt"/>
                  <a:ea typeface="Times New Roman" panose="02020603050405020304" pitchFamily="18" charset="0"/>
                  <a:cs typeface="Times New Roman" panose="02020603050405020304" pitchFamily="18" charset="0"/>
                </a:rPr>
                <a:t>HURRICANE</a:t>
              </a:r>
              <a:r>
                <a:rPr lang="fr-FR" altLang="fr-FR" sz="1200" spc="-30" dirty="0">
                  <a:solidFill>
                    <a:prstClr val="black"/>
                  </a:solidFill>
                  <a:latin typeface="+mj-lt"/>
                  <a:ea typeface="Times New Roman" panose="02020603050405020304" pitchFamily="18" charset="0"/>
                  <a:cs typeface="Times New Roman" panose="02020603050405020304" pitchFamily="18" charset="0"/>
                </a:rPr>
                <a:t> 0,05 </a:t>
              </a:r>
              <a:r>
                <a:rPr lang="fr-FR" altLang="fr-FR" sz="1200" spc="-30" dirty="0">
                  <a:latin typeface="+mj-lt"/>
                  <a:ea typeface="Times New Roman" panose="02020603050405020304" pitchFamily="18" charset="0"/>
                  <a:cs typeface="Times New Roman" panose="02020603050405020304" pitchFamily="18" charset="0"/>
                  <a:sym typeface="Webdings" panose="05030102010509060703" pitchFamily="18" charset="2"/>
                  <a:hlinkClick r:id="rId8"/>
                </a:rPr>
                <a:t></a:t>
              </a:r>
              <a:r>
                <a:rPr lang="fr-FR" altLang="fr-FR" sz="1200" spc="-30" dirty="0">
                  <a:solidFill>
                    <a:prstClr val="black"/>
                  </a:solidFill>
                  <a:latin typeface="+mj-lt"/>
                  <a:ea typeface="Times New Roman" panose="02020603050405020304" pitchFamily="18" charset="0"/>
                  <a:cs typeface="Times New Roman" panose="02020603050405020304" pitchFamily="18" charset="0"/>
                </a:rPr>
                <a:t> L/hl</a:t>
              </a:r>
            </a:p>
          </p:txBody>
        </p:sp>
        <p:pic>
          <p:nvPicPr>
            <p:cNvPr id="9" name="Image 8">
              <a:extLst>
                <a:ext uri="{FF2B5EF4-FFF2-40B4-BE49-F238E27FC236}">
                  <a16:creationId xmlns:a16="http://schemas.microsoft.com/office/drawing/2014/main" id="{8A3D38B3-63FB-4751-8F13-82D4EC621593}"/>
                </a:ext>
              </a:extLst>
            </p:cNvPr>
            <p:cNvPicPr>
              <a:picLocks noChangeAspect="1"/>
            </p:cNvPicPr>
            <p:nvPr/>
          </p:nvPicPr>
          <p:blipFill>
            <a:blip r:embed="rId9"/>
            <a:stretch>
              <a:fillRect/>
            </a:stretch>
          </p:blipFill>
          <p:spPr>
            <a:xfrm>
              <a:off x="740859" y="8432856"/>
              <a:ext cx="324000" cy="324000"/>
            </a:xfrm>
            <a:prstGeom prst="rect">
              <a:avLst/>
            </a:prstGeom>
          </p:spPr>
        </p:pic>
        <p:sp>
          <p:nvSpPr>
            <p:cNvPr id="10" name="Espace réservé du contenu 2">
              <a:extLst>
                <a:ext uri="{FF2B5EF4-FFF2-40B4-BE49-F238E27FC236}">
                  <a16:creationId xmlns:a16="http://schemas.microsoft.com/office/drawing/2014/main" id="{6D2F47DD-621F-47D7-9332-4BA45E7959FA}"/>
                </a:ext>
              </a:extLst>
            </p:cNvPr>
            <p:cNvSpPr txBox="1">
              <a:spLocks/>
            </p:cNvSpPr>
            <p:nvPr/>
          </p:nvSpPr>
          <p:spPr>
            <a:xfrm>
              <a:off x="1073679" y="8386993"/>
              <a:ext cx="2931485" cy="485763"/>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Font typeface="Arial" panose="020B0604020202020204" pitchFamily="34" charset="0"/>
                <a:buNone/>
              </a:pPr>
              <a:r>
                <a:rPr lang="fr-FR" altLang="fr-FR" sz="1200" b="1" dirty="0">
                  <a:solidFill>
                    <a:srgbClr val="FF0000"/>
                  </a:solidFill>
                  <a:latin typeface="Calibri Light" panose="020F0302020204030204"/>
                  <a:ea typeface="Times New Roman" panose="02020603050405020304" pitchFamily="18" charset="0"/>
                  <a:cs typeface="Times New Roman" panose="02020603050405020304" pitchFamily="18" charset="0"/>
                </a:rPr>
                <a:t>Ne pas mélanger le bore avec le JUDOKA GOLD</a:t>
              </a:r>
              <a:endParaRPr lang="fr-FR" altLang="fr-FR" sz="1200" dirty="0">
                <a:solidFill>
                  <a:srgbClr val="FF0000"/>
                </a:solidFill>
                <a:latin typeface="Calibri Light" panose="020F0302020204030204"/>
                <a:ea typeface="Times New Roman" panose="02020603050405020304" pitchFamily="18" charset="0"/>
                <a:cs typeface="Times New Roman" panose="02020603050405020304" pitchFamily="18" charset="0"/>
              </a:endParaRPr>
            </a:p>
          </p:txBody>
        </p:sp>
        <p:pic>
          <p:nvPicPr>
            <p:cNvPr id="11" name="Image 10">
              <a:extLst>
                <a:ext uri="{FF2B5EF4-FFF2-40B4-BE49-F238E27FC236}">
                  <a16:creationId xmlns:a16="http://schemas.microsoft.com/office/drawing/2014/main" id="{0E9AD767-A968-4CD9-9419-2771914EDCAF}"/>
                </a:ext>
              </a:extLst>
            </p:cNvPr>
            <p:cNvPicPr>
              <a:picLocks noChangeAspect="1"/>
            </p:cNvPicPr>
            <p:nvPr/>
          </p:nvPicPr>
          <p:blipFill>
            <a:blip r:embed="rId10"/>
            <a:stretch>
              <a:fillRect/>
            </a:stretch>
          </p:blipFill>
          <p:spPr>
            <a:xfrm>
              <a:off x="740859" y="7890879"/>
              <a:ext cx="324000" cy="325301"/>
            </a:xfrm>
            <a:prstGeom prst="rect">
              <a:avLst/>
            </a:prstGeom>
          </p:spPr>
        </p:pic>
        <p:sp>
          <p:nvSpPr>
            <p:cNvPr id="12" name="Espace réservé du contenu 2">
              <a:extLst>
                <a:ext uri="{FF2B5EF4-FFF2-40B4-BE49-F238E27FC236}">
                  <a16:creationId xmlns:a16="http://schemas.microsoft.com/office/drawing/2014/main" id="{20A97693-35C1-494A-B33A-D5C3A72D0F7E}"/>
                </a:ext>
              </a:extLst>
            </p:cNvPr>
            <p:cNvSpPr txBox="1">
              <a:spLocks/>
            </p:cNvSpPr>
            <p:nvPr/>
          </p:nvSpPr>
          <p:spPr>
            <a:xfrm>
              <a:off x="1049895" y="7738475"/>
              <a:ext cx="2973110" cy="502149"/>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Éviter les recouvrements lors de la pulvérisation au moyen d’équipements en agriculture de précision (plus de détails </a:t>
              </a:r>
              <a:r>
                <a:rPr lang="fr-FR" altLang="fr-FR" sz="1200" dirty="0">
                  <a:latin typeface="+mj-lt"/>
                  <a:ea typeface="Times New Roman" panose="02020603050405020304" pitchFamily="18" charset="0"/>
                  <a:cs typeface="Times New Roman" panose="02020603050405020304" pitchFamily="18" charset="0"/>
                  <a:hlinkClick r:id="rId11"/>
                </a:rPr>
                <a:t>ici</a:t>
              </a:r>
              <a:r>
                <a:rPr lang="fr-FR" altLang="fr-FR" sz="1200" dirty="0">
                  <a:latin typeface="+mj-lt"/>
                  <a:ea typeface="Times New Roman" panose="02020603050405020304" pitchFamily="18" charset="0"/>
                  <a:cs typeface="Times New Roman" panose="02020603050405020304" pitchFamily="18" charset="0"/>
                </a:rPr>
                <a:t>)</a:t>
              </a:r>
            </a:p>
          </p:txBody>
        </p:sp>
      </p:grpSp>
      <p:sp>
        <p:nvSpPr>
          <p:cNvPr id="13" name="Sous-titre 2">
            <a:extLst>
              <a:ext uri="{FF2B5EF4-FFF2-40B4-BE49-F238E27FC236}">
                <a16:creationId xmlns:a16="http://schemas.microsoft.com/office/drawing/2014/main" id="{799079E3-B38A-4C61-BCBA-118ED4F68E7A}"/>
              </a:ext>
            </a:extLst>
          </p:cNvPr>
          <p:cNvSpPr txBox="1">
            <a:spLocks/>
          </p:cNvSpPr>
          <p:nvPr/>
        </p:nvSpPr>
        <p:spPr>
          <a:xfrm>
            <a:off x="686218" y="4703432"/>
            <a:ext cx="6108533" cy="307777"/>
          </a:xfrm>
          <a:prstGeom prst="rect">
            <a:avLst/>
          </a:prstGeom>
        </p:spPr>
        <p:txBody>
          <a:bodyPr>
            <a:normAutofit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b="1" u="sng" kern="1200">
                <a:solidFill>
                  <a:schemeClr val="tx1"/>
                </a:solidFill>
                <a:latin typeface="+mj-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b="1" kern="1200">
                <a:solidFill>
                  <a:schemeClr val="accent6"/>
                </a:solidFill>
                <a:latin typeface="+mj-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b="1" kern="1200">
                <a:solidFill>
                  <a:schemeClr val="tx1"/>
                </a:solidFill>
                <a:latin typeface="+mj-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j-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j-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buNone/>
            </a:pPr>
            <a:r>
              <a:rPr lang="fr-FR" sz="1600" u="none" dirty="0">
                <a:solidFill>
                  <a:srgbClr val="70AD47"/>
                </a:solidFill>
              </a:rPr>
              <a:t>Céréales d’hiver</a:t>
            </a:r>
          </a:p>
        </p:txBody>
      </p:sp>
      <p:sp>
        <p:nvSpPr>
          <p:cNvPr id="15" name="ZoneTexte 14">
            <a:extLst>
              <a:ext uri="{FF2B5EF4-FFF2-40B4-BE49-F238E27FC236}">
                <a16:creationId xmlns:a16="http://schemas.microsoft.com/office/drawing/2014/main" id="{D1C0F78B-983D-4188-B2C3-8FB05FFCD91A}"/>
              </a:ext>
            </a:extLst>
          </p:cNvPr>
          <p:cNvSpPr txBox="1"/>
          <p:nvPr/>
        </p:nvSpPr>
        <p:spPr>
          <a:xfrm>
            <a:off x="695396" y="4987418"/>
            <a:ext cx="5272166" cy="307777"/>
          </a:xfrm>
          <a:prstGeom prst="rect">
            <a:avLst/>
          </a:prstGeom>
          <a:noFill/>
        </p:spPr>
        <p:txBody>
          <a:bodyPr wrap="square" rtlCol="0">
            <a:spAutoFit/>
          </a:bodyPr>
          <a:lstStyle/>
          <a:p>
            <a:r>
              <a:rPr lang="fr-FR" sz="1400" b="1" dirty="0">
                <a:latin typeface="+mj-lt"/>
              </a:rPr>
              <a:t>Fertilisation azotée</a:t>
            </a:r>
          </a:p>
        </p:txBody>
      </p:sp>
      <p:sp>
        <p:nvSpPr>
          <p:cNvPr id="16" name="Espace réservé du contenu 2">
            <a:extLst>
              <a:ext uri="{FF2B5EF4-FFF2-40B4-BE49-F238E27FC236}">
                <a16:creationId xmlns:a16="http://schemas.microsoft.com/office/drawing/2014/main" id="{08F89670-ABC4-436C-8262-F7040C89359F}"/>
              </a:ext>
            </a:extLst>
          </p:cNvPr>
          <p:cNvSpPr txBox="1">
            <a:spLocks/>
          </p:cNvSpPr>
          <p:nvPr/>
        </p:nvSpPr>
        <p:spPr>
          <a:xfrm>
            <a:off x="1090739" y="5394319"/>
            <a:ext cx="5741716" cy="992309"/>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just" defTabSz="914400" eaLnBrk="0" fontAlgn="base" hangingPunct="0">
              <a:lnSpc>
                <a:spcPct val="100000"/>
              </a:lnSpc>
              <a:spcBef>
                <a:spcPct val="0"/>
              </a:spcBef>
              <a:spcAft>
                <a:spcPct val="0"/>
              </a:spcAft>
              <a:buNone/>
            </a:pPr>
            <a:endParaRPr lang="fr-FR" altLang="fr-FR" sz="1200" dirty="0">
              <a:latin typeface="+mj-lt"/>
              <a:ea typeface="Times New Roman" panose="02020603050405020304" pitchFamily="18" charset="0"/>
              <a:cs typeface="Times New Roman" panose="02020603050405020304" pitchFamily="18" charset="0"/>
            </a:endParaRPr>
          </a:p>
        </p:txBody>
      </p:sp>
      <p:sp>
        <p:nvSpPr>
          <p:cNvPr id="18" name="ZoneTexte 17">
            <a:extLst>
              <a:ext uri="{FF2B5EF4-FFF2-40B4-BE49-F238E27FC236}">
                <a16:creationId xmlns:a16="http://schemas.microsoft.com/office/drawing/2014/main" id="{284BE0EC-9E33-4E0B-B43B-C51DF3D8529D}"/>
              </a:ext>
            </a:extLst>
          </p:cNvPr>
          <p:cNvSpPr txBox="1"/>
          <p:nvPr/>
        </p:nvSpPr>
        <p:spPr>
          <a:xfrm>
            <a:off x="695396" y="5845367"/>
            <a:ext cx="5272166" cy="307777"/>
          </a:xfrm>
          <a:prstGeom prst="rect">
            <a:avLst/>
          </a:prstGeom>
          <a:noFill/>
        </p:spPr>
        <p:txBody>
          <a:bodyPr wrap="square" rtlCol="0">
            <a:spAutoFit/>
          </a:bodyPr>
          <a:lstStyle/>
          <a:p>
            <a:r>
              <a:rPr lang="fr-FR" sz="1400" b="1" dirty="0">
                <a:latin typeface="+mj-lt"/>
              </a:rPr>
              <a:t>Fertilisation soufrée</a:t>
            </a:r>
          </a:p>
        </p:txBody>
      </p:sp>
      <p:pic>
        <p:nvPicPr>
          <p:cNvPr id="20" name="Image 19">
            <a:extLst>
              <a:ext uri="{FF2B5EF4-FFF2-40B4-BE49-F238E27FC236}">
                <a16:creationId xmlns:a16="http://schemas.microsoft.com/office/drawing/2014/main" id="{CA0C801B-9443-45DE-A532-818C0DA19663}"/>
              </a:ext>
            </a:extLst>
          </p:cNvPr>
          <p:cNvPicPr>
            <a:picLocks noChangeAspect="1"/>
          </p:cNvPicPr>
          <p:nvPr/>
        </p:nvPicPr>
        <p:blipFill>
          <a:blip r:embed="rId3"/>
          <a:stretch>
            <a:fillRect/>
          </a:stretch>
        </p:blipFill>
        <p:spPr>
          <a:xfrm>
            <a:off x="819101" y="6350482"/>
            <a:ext cx="324000" cy="324000"/>
          </a:xfrm>
          <a:prstGeom prst="rect">
            <a:avLst/>
          </a:prstGeom>
        </p:spPr>
      </p:pic>
      <p:sp>
        <p:nvSpPr>
          <p:cNvPr id="21" name="Espace réservé du contenu 2">
            <a:extLst>
              <a:ext uri="{FF2B5EF4-FFF2-40B4-BE49-F238E27FC236}">
                <a16:creationId xmlns:a16="http://schemas.microsoft.com/office/drawing/2014/main" id="{4FA1D64C-80FF-41F5-9B2A-3693EC5BCDA0}"/>
              </a:ext>
            </a:extLst>
          </p:cNvPr>
          <p:cNvSpPr txBox="1">
            <a:spLocks/>
          </p:cNvSpPr>
          <p:nvPr/>
        </p:nvSpPr>
        <p:spPr>
          <a:xfrm>
            <a:off x="1143100" y="6178328"/>
            <a:ext cx="1379799" cy="1093489"/>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just" defTabSz="914400" eaLnBrk="0" fontAlgn="base" hangingPunct="0">
              <a:lnSpc>
                <a:spcPct val="100000"/>
              </a:lnSpc>
              <a:spcBef>
                <a:spcPct val="0"/>
              </a:spcBef>
              <a:spcAft>
                <a:spcPct val="0"/>
              </a:spcAft>
              <a:buNone/>
            </a:pPr>
            <a:r>
              <a:rPr lang="fr-FR" altLang="fr-FR" sz="1200" b="1" dirty="0">
                <a:latin typeface="+mj-lt"/>
                <a:ea typeface="Times New Roman" panose="02020603050405020304" pitchFamily="18" charset="0"/>
                <a:cs typeface="Times New Roman" panose="02020603050405020304" pitchFamily="18" charset="0"/>
              </a:rPr>
              <a:t>Suivant le type de sol, le précédent et l’objectif de rendement</a:t>
            </a:r>
            <a:r>
              <a:rPr lang="fr-FR" altLang="fr-FR" sz="1200" dirty="0">
                <a:latin typeface="+mj-lt"/>
                <a:ea typeface="Times New Roman" panose="02020603050405020304" pitchFamily="18" charset="0"/>
                <a:cs typeface="Times New Roman" panose="02020603050405020304" pitchFamily="18" charset="0"/>
              </a:rPr>
              <a:t>, un apport de soufre peut s’avérer nécessaire surtout dans les sols filtrants. </a:t>
            </a:r>
            <a:r>
              <a:rPr lang="fr-FR" altLang="fr-FR" sz="1200" b="1" dirty="0">
                <a:latin typeface="+mj-lt"/>
                <a:ea typeface="Times New Roman" panose="02020603050405020304" pitchFamily="18" charset="0"/>
                <a:cs typeface="Times New Roman" panose="02020603050405020304" pitchFamily="18" charset="0"/>
              </a:rPr>
              <a:t>Ajuster la dose</a:t>
            </a:r>
            <a:r>
              <a:rPr lang="fr-FR" altLang="fr-FR" sz="1200" dirty="0">
                <a:latin typeface="+mj-lt"/>
                <a:ea typeface="Times New Roman" panose="02020603050405020304" pitchFamily="18" charset="0"/>
                <a:cs typeface="Times New Roman" panose="02020603050405020304" pitchFamily="18" charset="0"/>
              </a:rPr>
              <a:t> en fonction du tableau </a:t>
            </a:r>
            <a:r>
              <a:rPr lang="fr-FR" altLang="fr-FR" sz="1200" dirty="0" err="1">
                <a:latin typeface="+mj-lt"/>
                <a:ea typeface="Times New Roman" panose="02020603050405020304" pitchFamily="18" charset="0"/>
                <a:cs typeface="Times New Roman" panose="02020603050405020304" pitchFamily="18" charset="0"/>
              </a:rPr>
              <a:t>Arvalis</a:t>
            </a:r>
            <a:r>
              <a:rPr lang="fr-FR" altLang="fr-FR" sz="1200" dirty="0">
                <a:latin typeface="+mj-lt"/>
                <a:ea typeface="Times New Roman" panose="02020603050405020304" pitchFamily="18" charset="0"/>
                <a:cs typeface="Times New Roman" panose="02020603050405020304" pitchFamily="18" charset="0"/>
              </a:rPr>
              <a:t> ci-contre. </a:t>
            </a:r>
          </a:p>
          <a:p>
            <a:pPr marL="0" lvl="0" indent="0" algn="just" defTabSz="914400" eaLnBrk="0" fontAlgn="base" hangingPunct="0">
              <a:lnSpc>
                <a:spcPct val="100000"/>
              </a:lnSpc>
              <a:spcBef>
                <a:spcPct val="0"/>
              </a:spcBef>
              <a:spcAft>
                <a:spcPct val="0"/>
              </a:spcAft>
              <a:buNone/>
            </a:pPr>
            <a:endParaRPr lang="fr-FR" altLang="fr-FR" sz="1200" dirty="0">
              <a:latin typeface="+mj-lt"/>
              <a:ea typeface="Times New Roman" panose="02020603050405020304" pitchFamily="18" charset="0"/>
              <a:cs typeface="Times New Roman" panose="02020603050405020304" pitchFamily="18" charset="0"/>
            </a:endParaRPr>
          </a:p>
          <a:p>
            <a:pPr marL="0" lvl="0" indent="0" algn="just"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 </a:t>
            </a:r>
          </a:p>
        </p:txBody>
      </p:sp>
      <p:pic>
        <p:nvPicPr>
          <p:cNvPr id="22" name="Image 21">
            <a:extLst>
              <a:ext uri="{FF2B5EF4-FFF2-40B4-BE49-F238E27FC236}">
                <a16:creationId xmlns:a16="http://schemas.microsoft.com/office/drawing/2014/main" id="{2F1E3630-8BC9-4538-8C57-73F7CAFDC4B8}"/>
              </a:ext>
            </a:extLst>
          </p:cNvPr>
          <p:cNvPicPr>
            <a:picLocks noChangeAspect="1"/>
          </p:cNvPicPr>
          <p:nvPr/>
        </p:nvPicPr>
        <p:blipFill>
          <a:blip r:embed="rId12"/>
          <a:stretch>
            <a:fillRect/>
          </a:stretch>
        </p:blipFill>
        <p:spPr>
          <a:xfrm>
            <a:off x="2522900" y="5822801"/>
            <a:ext cx="4358250" cy="2287261"/>
          </a:xfrm>
          <a:prstGeom prst="rect">
            <a:avLst/>
          </a:prstGeom>
        </p:spPr>
      </p:pic>
      <p:pic>
        <p:nvPicPr>
          <p:cNvPr id="23" name="Image 22">
            <a:extLst>
              <a:ext uri="{FF2B5EF4-FFF2-40B4-BE49-F238E27FC236}">
                <a16:creationId xmlns:a16="http://schemas.microsoft.com/office/drawing/2014/main" id="{70871F91-1939-4578-A920-7A3FDD42C40A}"/>
              </a:ext>
            </a:extLst>
          </p:cNvPr>
          <p:cNvPicPr>
            <a:picLocks noChangeAspect="1"/>
          </p:cNvPicPr>
          <p:nvPr/>
        </p:nvPicPr>
        <p:blipFill>
          <a:blip r:embed="rId13"/>
          <a:stretch>
            <a:fillRect/>
          </a:stretch>
        </p:blipFill>
        <p:spPr>
          <a:xfrm>
            <a:off x="755852" y="5409016"/>
            <a:ext cx="324000" cy="324000"/>
          </a:xfrm>
          <a:prstGeom prst="rect">
            <a:avLst/>
          </a:prstGeom>
        </p:spPr>
      </p:pic>
      <p:sp>
        <p:nvSpPr>
          <p:cNvPr id="24" name="Espace réservé du contenu 2">
            <a:extLst>
              <a:ext uri="{FF2B5EF4-FFF2-40B4-BE49-F238E27FC236}">
                <a16:creationId xmlns:a16="http://schemas.microsoft.com/office/drawing/2014/main" id="{C027A48A-D4A0-42FC-84CD-7CD1453EC592}"/>
              </a:ext>
            </a:extLst>
          </p:cNvPr>
          <p:cNvSpPr txBox="1">
            <a:spLocks/>
          </p:cNvSpPr>
          <p:nvPr/>
        </p:nvSpPr>
        <p:spPr>
          <a:xfrm>
            <a:off x="1079852" y="5376358"/>
            <a:ext cx="5752603" cy="400202"/>
          </a:xfrm>
          <a:prstGeom prst="rect">
            <a:avLst/>
          </a:prstGeom>
        </p:spPr>
        <p:txBody>
          <a:bodyPr vert="horz" lIns="91440" tIns="45720" rIns="91440" bIns="45720" rtlCol="0" anchor="ct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defTabSz="914400" eaLnBrk="0" fontAlgn="base" hangingPunct="0">
              <a:lnSpc>
                <a:spcPct val="100000"/>
              </a:lnSpc>
              <a:spcBef>
                <a:spcPct val="0"/>
              </a:spcBef>
              <a:spcAft>
                <a:spcPct val="0"/>
              </a:spcAft>
              <a:buNone/>
            </a:pPr>
            <a:r>
              <a:rPr lang="fr-FR" altLang="fr-FR" sz="1200" b="1" dirty="0">
                <a:solidFill>
                  <a:srgbClr val="FF0000"/>
                </a:solidFill>
                <a:latin typeface="+mj-lt"/>
                <a:ea typeface="Times New Roman" panose="02020603050405020304" pitchFamily="18" charset="0"/>
                <a:cs typeface="Times New Roman" panose="02020603050405020304" pitchFamily="18" charset="0"/>
              </a:rPr>
              <a:t>Pour les CIVE, la dose totale d’azote est plafonnée à 150 U/ha</a:t>
            </a:r>
            <a:endParaRPr lang="fr-FR" altLang="fr-FR" sz="1200" dirty="0">
              <a:solidFill>
                <a:srgbClr val="FF0000"/>
              </a:solidFill>
              <a:latin typeface="+mj-l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682707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55AD3F9D-5564-40E5-AD0D-757B9E0A66CD}"/>
              </a:ext>
            </a:extLst>
          </p:cNvPr>
          <p:cNvSpPr>
            <a:spLocks noGrp="1"/>
          </p:cNvSpPr>
          <p:nvPr>
            <p:ph type="sldNum" sz="quarter" idx="12"/>
          </p:nvPr>
        </p:nvSpPr>
        <p:spPr/>
        <p:txBody>
          <a:bodyPr/>
          <a:lstStyle/>
          <a:p>
            <a:fld id="{1614FB81-BBF8-4479-92EF-B55AD503E7BA}" type="slidenum">
              <a:rPr lang="fr-FR" smtClean="0"/>
              <a:t>12</a:t>
            </a:fld>
            <a:endParaRPr lang="fr-FR"/>
          </a:p>
        </p:txBody>
      </p:sp>
      <p:sp>
        <p:nvSpPr>
          <p:cNvPr id="3" name="ZoneTexte 2">
            <a:extLst>
              <a:ext uri="{FF2B5EF4-FFF2-40B4-BE49-F238E27FC236}">
                <a16:creationId xmlns:a16="http://schemas.microsoft.com/office/drawing/2014/main" id="{0ABFF98E-1327-4659-8DE9-661DB77C026C}"/>
              </a:ext>
            </a:extLst>
          </p:cNvPr>
          <p:cNvSpPr txBox="1"/>
          <p:nvPr/>
        </p:nvSpPr>
        <p:spPr>
          <a:xfrm>
            <a:off x="707946" y="1818429"/>
            <a:ext cx="5272166" cy="338554"/>
          </a:xfrm>
          <a:prstGeom prst="rect">
            <a:avLst/>
          </a:prstGeom>
          <a:noFill/>
        </p:spPr>
        <p:txBody>
          <a:bodyPr wrap="square" rtlCol="0">
            <a:spAutoFit/>
          </a:bodyPr>
          <a:lstStyle/>
          <a:p>
            <a:r>
              <a:rPr lang="fr-FR" sz="1600" b="1" dirty="0">
                <a:solidFill>
                  <a:schemeClr val="accent6"/>
                </a:solidFill>
                <a:latin typeface="+mj-lt"/>
              </a:rPr>
              <a:t>Blé</a:t>
            </a:r>
          </a:p>
        </p:txBody>
      </p:sp>
      <p:sp>
        <p:nvSpPr>
          <p:cNvPr id="4" name="ZoneTexte 3">
            <a:extLst>
              <a:ext uri="{FF2B5EF4-FFF2-40B4-BE49-F238E27FC236}">
                <a16:creationId xmlns:a16="http://schemas.microsoft.com/office/drawing/2014/main" id="{185A42A8-EAC1-4269-BB90-96655A000D35}"/>
              </a:ext>
            </a:extLst>
          </p:cNvPr>
          <p:cNvSpPr txBox="1"/>
          <p:nvPr/>
        </p:nvSpPr>
        <p:spPr>
          <a:xfrm>
            <a:off x="697060" y="2102553"/>
            <a:ext cx="5272166" cy="307777"/>
          </a:xfrm>
          <a:prstGeom prst="rect">
            <a:avLst/>
          </a:prstGeom>
          <a:noFill/>
        </p:spPr>
        <p:txBody>
          <a:bodyPr wrap="square" rtlCol="0">
            <a:spAutoFit/>
          </a:bodyPr>
          <a:lstStyle/>
          <a:p>
            <a:r>
              <a:rPr lang="fr-FR" sz="1400" b="1" dirty="0">
                <a:latin typeface="+mj-lt"/>
              </a:rPr>
              <a:t>Adventices</a:t>
            </a:r>
          </a:p>
        </p:txBody>
      </p:sp>
      <p:sp>
        <p:nvSpPr>
          <p:cNvPr id="5" name="Espace réservé du contenu 2">
            <a:extLst>
              <a:ext uri="{FF2B5EF4-FFF2-40B4-BE49-F238E27FC236}">
                <a16:creationId xmlns:a16="http://schemas.microsoft.com/office/drawing/2014/main" id="{CCDB54F9-CE16-4FB0-89BA-AF8E00B3AC35}"/>
              </a:ext>
            </a:extLst>
          </p:cNvPr>
          <p:cNvSpPr txBox="1">
            <a:spLocks/>
          </p:cNvSpPr>
          <p:nvPr/>
        </p:nvSpPr>
        <p:spPr>
          <a:xfrm>
            <a:off x="696029" y="2350446"/>
            <a:ext cx="6161971" cy="1532790"/>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just"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Réaliser l’application avec </a:t>
            </a:r>
            <a:r>
              <a:rPr lang="fr-FR" altLang="fr-FR" sz="1200" b="1" dirty="0">
                <a:latin typeface="+mj-lt"/>
                <a:ea typeface="Times New Roman" panose="02020603050405020304" pitchFamily="18" charset="0"/>
                <a:cs typeface="Times New Roman" panose="02020603050405020304" pitchFamily="18" charset="0"/>
              </a:rPr>
              <a:t>une hygrométrie non limitante (&gt;80%) </a:t>
            </a:r>
            <a:r>
              <a:rPr lang="fr-FR" altLang="fr-FR" sz="1200" dirty="0">
                <a:latin typeface="+mj-lt"/>
                <a:ea typeface="Times New Roman" panose="02020603050405020304" pitchFamily="18" charset="0"/>
                <a:cs typeface="Times New Roman" panose="02020603050405020304" pitchFamily="18" charset="0"/>
              </a:rPr>
              <a:t>et de préférence sur </a:t>
            </a:r>
            <a:r>
              <a:rPr lang="fr-FR" altLang="fr-FR" sz="1200" b="1" dirty="0">
                <a:latin typeface="+mj-lt"/>
                <a:ea typeface="Times New Roman" panose="02020603050405020304" pitchFamily="18" charset="0"/>
                <a:cs typeface="Times New Roman" panose="02020603050405020304" pitchFamily="18" charset="0"/>
              </a:rPr>
              <a:t>sol humide et le plus tôt possible </a:t>
            </a:r>
            <a:r>
              <a:rPr lang="fr-FR" altLang="fr-FR" sz="1200" dirty="0">
                <a:latin typeface="+mj-lt"/>
                <a:ea typeface="Times New Roman" panose="02020603050405020304" pitchFamily="18" charset="0"/>
                <a:cs typeface="Times New Roman" panose="02020603050405020304" pitchFamily="18" charset="0"/>
              </a:rPr>
              <a:t>(pour que le stade des graminées ne soit pas trop développé). Pour maximiser l’efficacité, il faut que les </a:t>
            </a:r>
            <a:r>
              <a:rPr lang="fr-FR" altLang="fr-FR" sz="1200" b="1" dirty="0">
                <a:latin typeface="+mj-lt"/>
                <a:ea typeface="Times New Roman" panose="02020603050405020304" pitchFamily="18" charset="0"/>
                <a:cs typeface="Times New Roman" panose="02020603050405020304" pitchFamily="18" charset="0"/>
              </a:rPr>
              <a:t>températures</a:t>
            </a:r>
            <a:r>
              <a:rPr lang="fr-FR" altLang="fr-FR" sz="1200" dirty="0">
                <a:latin typeface="+mj-lt"/>
                <a:ea typeface="Times New Roman" panose="02020603050405020304" pitchFamily="18" charset="0"/>
                <a:cs typeface="Times New Roman" panose="02020603050405020304" pitchFamily="18" charset="0"/>
              </a:rPr>
              <a:t> soient </a:t>
            </a:r>
            <a:r>
              <a:rPr lang="fr-FR" altLang="fr-FR" sz="1200" b="1" dirty="0" err="1">
                <a:latin typeface="+mj-lt"/>
                <a:ea typeface="Times New Roman" panose="02020603050405020304" pitchFamily="18" charset="0"/>
                <a:cs typeface="Times New Roman" panose="02020603050405020304" pitchFamily="18" charset="0"/>
              </a:rPr>
              <a:t>poussantes</a:t>
            </a:r>
            <a:r>
              <a:rPr lang="fr-FR" altLang="fr-FR" sz="1200" dirty="0">
                <a:latin typeface="+mj-lt"/>
                <a:ea typeface="Times New Roman" panose="02020603050405020304" pitchFamily="18" charset="0"/>
                <a:cs typeface="Times New Roman" panose="02020603050405020304" pitchFamily="18" charset="0"/>
              </a:rPr>
              <a:t> (températures comprises entre +5 et +20°C avec une forte hygrométrie). Pour vous accompagner dans vos calendriers de traitement, nous vous proposons l’outil </a:t>
            </a:r>
            <a:r>
              <a:rPr lang="fr-FR" altLang="fr-FR" sz="1200" dirty="0" err="1">
                <a:latin typeface="+mj-lt"/>
                <a:ea typeface="Times New Roman" panose="02020603050405020304" pitchFamily="18" charset="0"/>
                <a:cs typeface="Times New Roman" panose="02020603050405020304" pitchFamily="18" charset="0"/>
              </a:rPr>
              <a:t>Opti’Prev</a:t>
            </a:r>
            <a:r>
              <a:rPr lang="fr-FR" altLang="fr-FR" sz="1200" dirty="0">
                <a:latin typeface="+mj-lt"/>
                <a:ea typeface="Times New Roman" panose="02020603050405020304" pitchFamily="18" charset="0"/>
                <a:cs typeface="Times New Roman" panose="02020603050405020304" pitchFamily="18" charset="0"/>
              </a:rPr>
              <a:t>. Cet outil prend en compte les principales conditions climatiques (température, amplitudes thermiques, pluviométrie, vent, …) pour vous aider à positionner votre application dans les meilleures conditions. </a:t>
            </a:r>
          </a:p>
        </p:txBody>
      </p:sp>
      <p:grpSp>
        <p:nvGrpSpPr>
          <p:cNvPr id="6" name="Groupe 5">
            <a:extLst>
              <a:ext uri="{FF2B5EF4-FFF2-40B4-BE49-F238E27FC236}">
                <a16:creationId xmlns:a16="http://schemas.microsoft.com/office/drawing/2014/main" id="{A713970B-0B53-4DEF-8424-6A0526BF5518}"/>
              </a:ext>
            </a:extLst>
          </p:cNvPr>
          <p:cNvGrpSpPr/>
          <p:nvPr/>
        </p:nvGrpSpPr>
        <p:grpSpPr>
          <a:xfrm>
            <a:off x="707946" y="3825895"/>
            <a:ext cx="5549070" cy="890240"/>
            <a:chOff x="1052027" y="3337527"/>
            <a:chExt cx="5549070" cy="890240"/>
          </a:xfrm>
        </p:grpSpPr>
        <p:pic>
          <p:nvPicPr>
            <p:cNvPr id="7" name="Image 6">
              <a:extLst>
                <a:ext uri="{FF2B5EF4-FFF2-40B4-BE49-F238E27FC236}">
                  <a16:creationId xmlns:a16="http://schemas.microsoft.com/office/drawing/2014/main" id="{E68D6EEB-E6E9-4469-A888-9146188A72E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89198" y="3493821"/>
              <a:ext cx="1367845" cy="596998"/>
            </a:xfrm>
            <a:prstGeom prst="rect">
              <a:avLst/>
            </a:prstGeom>
          </p:spPr>
        </p:pic>
        <p:sp>
          <p:nvSpPr>
            <p:cNvPr id="8" name="ZoneTexte 7">
              <a:extLst>
                <a:ext uri="{FF2B5EF4-FFF2-40B4-BE49-F238E27FC236}">
                  <a16:creationId xmlns:a16="http://schemas.microsoft.com/office/drawing/2014/main" id="{BBAEA2D7-B3F7-499A-952C-38ECDAFE54BD}"/>
                </a:ext>
              </a:extLst>
            </p:cNvPr>
            <p:cNvSpPr txBox="1"/>
            <p:nvPr/>
          </p:nvSpPr>
          <p:spPr>
            <a:xfrm>
              <a:off x="1052027" y="3587781"/>
              <a:ext cx="4392549" cy="461665"/>
            </a:xfrm>
            <a:prstGeom prst="rect">
              <a:avLst/>
            </a:prstGeom>
            <a:noFill/>
          </p:spPr>
          <p:txBody>
            <a:bodyPr wrap="square" rtlCol="0">
              <a:spAutoFit/>
            </a:bodyPr>
            <a:lstStyle/>
            <a:p>
              <a:pPr algn="ctr"/>
              <a:r>
                <a:rPr lang="fr-FR" sz="1200" b="1" dirty="0">
                  <a:solidFill>
                    <a:srgbClr val="2773B8"/>
                  </a:solidFill>
                  <a:latin typeface="+mj-lt"/>
                  <a:sym typeface="Wingdings" panose="05000000000000000000" pitchFamily="2" charset="2"/>
                </a:rPr>
                <a:t>Retrouver les meilleures fenêtres d’application </a:t>
              </a:r>
            </a:p>
            <a:p>
              <a:pPr algn="ctr"/>
              <a:r>
                <a:rPr lang="fr-FR" sz="1200" b="1" dirty="0">
                  <a:solidFill>
                    <a:srgbClr val="2773B8"/>
                  </a:solidFill>
                  <a:latin typeface="+mj-lt"/>
                  <a:sym typeface="Wingdings" panose="05000000000000000000" pitchFamily="2" charset="2"/>
                </a:rPr>
                <a:t>herbicides pour la semaine (</a:t>
              </a:r>
              <a:r>
                <a:rPr lang="fr-FR" sz="1200" b="1" dirty="0">
                  <a:solidFill>
                    <a:srgbClr val="2773B8"/>
                  </a:solidFill>
                  <a:latin typeface="+mj-lt"/>
                  <a:sym typeface="Wingdings" panose="05000000000000000000" pitchFamily="2" charset="2"/>
                  <a:hlinkClick r:id="rId3"/>
                </a:rPr>
                <a:t>cliquer ici</a:t>
              </a:r>
              <a:r>
                <a:rPr lang="fr-FR" sz="1200" b="1" dirty="0">
                  <a:solidFill>
                    <a:srgbClr val="2773B8"/>
                  </a:solidFill>
                  <a:latin typeface="+mj-lt"/>
                  <a:sym typeface="Wingdings" panose="05000000000000000000" pitchFamily="2" charset="2"/>
                </a:rPr>
                <a:t>).</a:t>
              </a:r>
              <a:endParaRPr lang="fr-FR" sz="1200" b="1" dirty="0">
                <a:solidFill>
                  <a:srgbClr val="2773B8"/>
                </a:solidFill>
                <a:latin typeface="+mj-lt"/>
              </a:endParaRPr>
            </a:p>
          </p:txBody>
        </p:sp>
        <p:sp>
          <p:nvSpPr>
            <p:cNvPr id="9" name="Rectangle à coins arrondis 16">
              <a:extLst>
                <a:ext uri="{FF2B5EF4-FFF2-40B4-BE49-F238E27FC236}">
                  <a16:creationId xmlns:a16="http://schemas.microsoft.com/office/drawing/2014/main" id="{B5C21733-3B3B-48F3-931F-26F92459FFAB}"/>
                </a:ext>
              </a:extLst>
            </p:cNvPr>
            <p:cNvSpPr/>
            <p:nvPr/>
          </p:nvSpPr>
          <p:spPr>
            <a:xfrm>
              <a:off x="1546338" y="3546256"/>
              <a:ext cx="5054759" cy="544564"/>
            </a:xfrm>
            <a:prstGeom prst="roundRect">
              <a:avLst>
                <a:gd name="adj" fmla="val 9215"/>
              </a:avLst>
            </a:prstGeom>
            <a:noFill/>
            <a:ln w="19050">
              <a:solidFill>
                <a:srgbClr val="2773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9">
              <a:extLst>
                <a:ext uri="{FF2B5EF4-FFF2-40B4-BE49-F238E27FC236}">
                  <a16:creationId xmlns:a16="http://schemas.microsoft.com/office/drawing/2014/main" id="{B1FC422A-96DB-408C-AFCE-868B01580D79}"/>
                </a:ext>
              </a:extLst>
            </p:cNvPr>
            <p:cNvPicPr>
              <a:picLocks noChangeAspect="1"/>
            </p:cNvPicPr>
            <p:nvPr/>
          </p:nvPicPr>
          <p:blipFill>
            <a:blip r:embed="rId4"/>
            <a:stretch>
              <a:fillRect/>
            </a:stretch>
          </p:blipFill>
          <p:spPr>
            <a:xfrm>
              <a:off x="1354651" y="3337527"/>
              <a:ext cx="400332" cy="400332"/>
            </a:xfrm>
            <a:prstGeom prst="rect">
              <a:avLst/>
            </a:prstGeom>
          </p:spPr>
        </p:pic>
        <p:pic>
          <p:nvPicPr>
            <p:cNvPr id="11" name="Image 10">
              <a:extLst>
                <a:ext uri="{FF2B5EF4-FFF2-40B4-BE49-F238E27FC236}">
                  <a16:creationId xmlns:a16="http://schemas.microsoft.com/office/drawing/2014/main" id="{889B5EEE-12EB-4598-80B8-860972BD39CD}"/>
                </a:ext>
              </a:extLst>
            </p:cNvPr>
            <p:cNvPicPr>
              <a:picLocks noChangeAspect="1"/>
            </p:cNvPicPr>
            <p:nvPr/>
          </p:nvPicPr>
          <p:blipFill>
            <a:blip r:embed="rId5"/>
            <a:stretch>
              <a:fillRect/>
            </a:stretch>
          </p:blipFill>
          <p:spPr>
            <a:xfrm>
              <a:off x="6189703" y="3959116"/>
              <a:ext cx="268651" cy="268651"/>
            </a:xfrm>
            <a:prstGeom prst="rect">
              <a:avLst/>
            </a:prstGeom>
          </p:spPr>
        </p:pic>
        <p:pic>
          <p:nvPicPr>
            <p:cNvPr id="12" name="Image 11">
              <a:extLst>
                <a:ext uri="{FF2B5EF4-FFF2-40B4-BE49-F238E27FC236}">
                  <a16:creationId xmlns:a16="http://schemas.microsoft.com/office/drawing/2014/main" id="{CFE34D29-35D9-4E4F-B9A0-2125044540D3}"/>
                </a:ext>
              </a:extLst>
            </p:cNvPr>
            <p:cNvPicPr>
              <a:picLocks noChangeAspect="1"/>
            </p:cNvPicPr>
            <p:nvPr/>
          </p:nvPicPr>
          <p:blipFill>
            <a:blip r:embed="rId6"/>
            <a:stretch>
              <a:fillRect/>
            </a:stretch>
          </p:blipFill>
          <p:spPr>
            <a:xfrm>
              <a:off x="5511663" y="3956493"/>
              <a:ext cx="268651" cy="268651"/>
            </a:xfrm>
            <a:prstGeom prst="rect">
              <a:avLst/>
            </a:prstGeom>
          </p:spPr>
        </p:pic>
        <p:pic>
          <p:nvPicPr>
            <p:cNvPr id="13" name="Image 12">
              <a:extLst>
                <a:ext uri="{FF2B5EF4-FFF2-40B4-BE49-F238E27FC236}">
                  <a16:creationId xmlns:a16="http://schemas.microsoft.com/office/drawing/2014/main" id="{1446B7A6-C36B-4184-BA19-1FA9A88ACFA4}"/>
                </a:ext>
              </a:extLst>
            </p:cNvPr>
            <p:cNvPicPr>
              <a:picLocks noChangeAspect="1"/>
            </p:cNvPicPr>
            <p:nvPr/>
          </p:nvPicPr>
          <p:blipFill>
            <a:blip r:embed="rId7"/>
            <a:stretch>
              <a:fillRect/>
            </a:stretch>
          </p:blipFill>
          <p:spPr>
            <a:xfrm>
              <a:off x="5853314" y="3959116"/>
              <a:ext cx="268651" cy="265699"/>
            </a:xfrm>
            <a:prstGeom prst="rect">
              <a:avLst/>
            </a:prstGeom>
          </p:spPr>
        </p:pic>
      </p:grpSp>
      <p:grpSp>
        <p:nvGrpSpPr>
          <p:cNvPr id="14" name="Groupe 13">
            <a:extLst>
              <a:ext uri="{FF2B5EF4-FFF2-40B4-BE49-F238E27FC236}">
                <a16:creationId xmlns:a16="http://schemas.microsoft.com/office/drawing/2014/main" id="{33186A98-4311-48BE-BE40-EC09E3939A24}"/>
              </a:ext>
            </a:extLst>
          </p:cNvPr>
          <p:cNvGrpSpPr/>
          <p:nvPr/>
        </p:nvGrpSpPr>
        <p:grpSpPr>
          <a:xfrm>
            <a:off x="809096" y="4760949"/>
            <a:ext cx="6720309" cy="2456518"/>
            <a:chOff x="716499" y="1610709"/>
            <a:chExt cx="6720309" cy="2456518"/>
          </a:xfrm>
        </p:grpSpPr>
        <p:pic>
          <p:nvPicPr>
            <p:cNvPr id="15" name="Image 14">
              <a:extLst>
                <a:ext uri="{FF2B5EF4-FFF2-40B4-BE49-F238E27FC236}">
                  <a16:creationId xmlns:a16="http://schemas.microsoft.com/office/drawing/2014/main" id="{FF757BFE-434F-4F46-9FA9-A899076121C8}"/>
                </a:ext>
              </a:extLst>
            </p:cNvPr>
            <p:cNvPicPr>
              <a:picLocks noChangeAspect="1"/>
            </p:cNvPicPr>
            <p:nvPr/>
          </p:nvPicPr>
          <p:blipFill>
            <a:blip r:embed="rId4"/>
            <a:stretch>
              <a:fillRect/>
            </a:stretch>
          </p:blipFill>
          <p:spPr>
            <a:xfrm>
              <a:off x="742784" y="2886906"/>
              <a:ext cx="324000" cy="324000"/>
            </a:xfrm>
            <a:prstGeom prst="rect">
              <a:avLst/>
            </a:prstGeom>
          </p:spPr>
        </p:pic>
        <p:grpSp>
          <p:nvGrpSpPr>
            <p:cNvPr id="16" name="Groupe 15">
              <a:extLst>
                <a:ext uri="{FF2B5EF4-FFF2-40B4-BE49-F238E27FC236}">
                  <a16:creationId xmlns:a16="http://schemas.microsoft.com/office/drawing/2014/main" id="{D70DCACD-C208-4DE1-B773-6E9AB51BF56B}"/>
                </a:ext>
              </a:extLst>
            </p:cNvPr>
            <p:cNvGrpSpPr/>
            <p:nvPr/>
          </p:nvGrpSpPr>
          <p:grpSpPr>
            <a:xfrm>
              <a:off x="716499" y="1610709"/>
              <a:ext cx="6720309" cy="2456518"/>
              <a:chOff x="716499" y="1610709"/>
              <a:chExt cx="6720309" cy="2456518"/>
            </a:xfrm>
          </p:grpSpPr>
          <p:grpSp>
            <p:nvGrpSpPr>
              <p:cNvPr id="17" name="Groupe 16">
                <a:extLst>
                  <a:ext uri="{FF2B5EF4-FFF2-40B4-BE49-F238E27FC236}">
                    <a16:creationId xmlns:a16="http://schemas.microsoft.com/office/drawing/2014/main" id="{C4C7BF24-649A-4FA6-A8AC-6F3DD9AEABA1}"/>
                  </a:ext>
                </a:extLst>
              </p:cNvPr>
              <p:cNvGrpSpPr/>
              <p:nvPr/>
            </p:nvGrpSpPr>
            <p:grpSpPr>
              <a:xfrm>
                <a:off x="716499" y="1610709"/>
                <a:ext cx="6720309" cy="910515"/>
                <a:chOff x="792373" y="7508880"/>
                <a:chExt cx="6720309" cy="910515"/>
              </a:xfrm>
            </p:grpSpPr>
            <p:pic>
              <p:nvPicPr>
                <p:cNvPr id="23" name="Image 22">
                  <a:extLst>
                    <a:ext uri="{FF2B5EF4-FFF2-40B4-BE49-F238E27FC236}">
                      <a16:creationId xmlns:a16="http://schemas.microsoft.com/office/drawing/2014/main" id="{8AD8CC1A-992C-4B03-AAE5-3AC3148315DC}"/>
                    </a:ext>
                  </a:extLst>
                </p:cNvPr>
                <p:cNvPicPr>
                  <a:picLocks noChangeAspect="1"/>
                </p:cNvPicPr>
                <p:nvPr/>
              </p:nvPicPr>
              <p:blipFill>
                <a:blip r:embed="rId4"/>
                <a:stretch>
                  <a:fillRect/>
                </a:stretch>
              </p:blipFill>
              <p:spPr>
                <a:xfrm>
                  <a:off x="807083" y="7861870"/>
                  <a:ext cx="324000" cy="324000"/>
                </a:xfrm>
                <a:prstGeom prst="rect">
                  <a:avLst/>
                </a:prstGeom>
              </p:spPr>
            </p:pic>
            <p:sp>
              <p:nvSpPr>
                <p:cNvPr id="24" name="Espace réservé du contenu 2">
                  <a:extLst>
                    <a:ext uri="{FF2B5EF4-FFF2-40B4-BE49-F238E27FC236}">
                      <a16:creationId xmlns:a16="http://schemas.microsoft.com/office/drawing/2014/main" id="{F7408C68-708D-4794-BFFA-839F9E2972BF}"/>
                    </a:ext>
                  </a:extLst>
                </p:cNvPr>
                <p:cNvSpPr txBox="1">
                  <a:spLocks/>
                </p:cNvSpPr>
                <p:nvPr/>
              </p:nvSpPr>
              <p:spPr>
                <a:xfrm>
                  <a:off x="1131083" y="7906919"/>
                  <a:ext cx="5752603" cy="278951"/>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None/>
                  </a:pPr>
                  <a:r>
                    <a:rPr lang="fr-FR" altLang="fr-FR" sz="1200" b="1" spc="-50" dirty="0">
                      <a:latin typeface="+mj-lt"/>
                      <a:ea typeface="Times New Roman" panose="02020603050405020304" pitchFamily="18" charset="0"/>
                      <a:cs typeface="Times New Roman" panose="02020603050405020304" pitchFamily="18" charset="0"/>
                    </a:rPr>
                    <a:t>ATLANTIS PRO </a:t>
                  </a:r>
                  <a:r>
                    <a:rPr lang="fr-FR" altLang="fr-FR" sz="1200" spc="-50" dirty="0">
                      <a:latin typeface="+mj-lt"/>
                      <a:ea typeface="Times New Roman" panose="02020603050405020304" pitchFamily="18" charset="0"/>
                      <a:cs typeface="Times New Roman" panose="02020603050405020304" pitchFamily="18" charset="0"/>
                      <a:sym typeface="Webdings" panose="05030102010509060703" pitchFamily="18" charset="2"/>
                      <a:hlinkClick r:id="rId8"/>
                    </a:rPr>
                    <a:t> </a:t>
                  </a:r>
                  <a:r>
                    <a:rPr lang="fr-FR" altLang="fr-FR" sz="1200" spc="-50" dirty="0">
                      <a:latin typeface="+mj-lt"/>
                      <a:ea typeface="Times New Roman" panose="02020603050405020304" pitchFamily="18" charset="0"/>
                      <a:cs typeface="Times New Roman" panose="02020603050405020304" pitchFamily="18" charset="0"/>
                    </a:rPr>
                    <a:t>1,5 L/ha </a:t>
                  </a:r>
                  <a:r>
                    <a:rPr lang="fr-FR" altLang="fr-FR" sz="1200" b="1" spc="-50" dirty="0">
                      <a:latin typeface="+mj-lt"/>
                      <a:ea typeface="Times New Roman" panose="02020603050405020304" pitchFamily="18" charset="0"/>
                      <a:cs typeface="Times New Roman" panose="02020603050405020304" pitchFamily="18" charset="0"/>
                    </a:rPr>
                    <a:t>+ Huile [TRS2 </a:t>
                  </a:r>
                  <a:r>
                    <a:rPr lang="fr-FR" altLang="fr-FR" sz="1200" spc="-50" dirty="0">
                      <a:latin typeface="+mj-lt"/>
                      <a:ea typeface="Times New Roman" panose="02020603050405020304" pitchFamily="18" charset="0"/>
                      <a:cs typeface="Times New Roman" panose="02020603050405020304" pitchFamily="18" charset="0"/>
                      <a:sym typeface="Webdings" panose="05030102010509060703" pitchFamily="18" charset="2"/>
                      <a:hlinkClick r:id="rId9"/>
                    </a:rPr>
                    <a:t></a:t>
                  </a:r>
                  <a:r>
                    <a:rPr lang="fr-FR" altLang="fr-FR" sz="1200" spc="-50" dirty="0">
                      <a:latin typeface="+mj-lt"/>
                      <a:ea typeface="Times New Roman" panose="02020603050405020304" pitchFamily="18" charset="0"/>
                      <a:cs typeface="Times New Roman" panose="02020603050405020304" pitchFamily="18" charset="0"/>
                      <a:sym typeface="Webdings" panose="05030102010509060703" pitchFamily="18" charset="2"/>
                    </a:rPr>
                    <a:t> </a:t>
                  </a:r>
                  <a:r>
                    <a:rPr lang="fr-FR" altLang="fr-FR" sz="1200" spc="-50" dirty="0">
                      <a:latin typeface="+mj-lt"/>
                      <a:ea typeface="Times New Roman" panose="02020603050405020304" pitchFamily="18" charset="0"/>
                      <a:cs typeface="Times New Roman" panose="02020603050405020304" pitchFamily="18" charset="0"/>
                    </a:rPr>
                    <a:t>0,5 L/ha ou </a:t>
                  </a:r>
                  <a:r>
                    <a:rPr lang="fr-FR" altLang="fr-FR" sz="1200" b="1" spc="-30" dirty="0">
                      <a:latin typeface="+mj-lt"/>
                      <a:ea typeface="Times New Roman" panose="02020603050405020304" pitchFamily="18" charset="0"/>
                      <a:cs typeface="Times New Roman" panose="02020603050405020304" pitchFamily="18" charset="0"/>
                    </a:rPr>
                    <a:t>MIX-IN </a:t>
                  </a:r>
                  <a:r>
                    <a:rPr lang="fr-FR" altLang="fr-FR" sz="1200" spc="-30" dirty="0">
                      <a:ea typeface="Times New Roman" panose="02020603050405020304" pitchFamily="18" charset="0"/>
                      <a:cs typeface="Times New Roman" panose="02020603050405020304" pitchFamily="18" charset="0"/>
                      <a:sym typeface="Webdings" panose="05030102010509060703" pitchFamily="18" charset="2"/>
                      <a:hlinkClick r:id="rId10"/>
                    </a:rPr>
                    <a:t></a:t>
                  </a:r>
                  <a:r>
                    <a:rPr lang="fr-FR" altLang="fr-FR" sz="1200" spc="-30" dirty="0">
                      <a:ea typeface="Times New Roman" panose="02020603050405020304" pitchFamily="18" charset="0"/>
                      <a:cs typeface="Times New Roman" panose="02020603050405020304" pitchFamily="18" charset="0"/>
                      <a:sym typeface="Webdings" panose="05030102010509060703" pitchFamily="18" charset="2"/>
                      <a:hlinkClick r:id="rId11"/>
                    </a:rPr>
                    <a:t> </a:t>
                  </a:r>
                  <a:r>
                    <a:rPr lang="fr-FR" altLang="fr-FR" sz="1200" spc="-30" dirty="0">
                      <a:latin typeface="+mj-lt"/>
                      <a:ea typeface="Times New Roman" panose="02020603050405020304" pitchFamily="18" charset="0"/>
                      <a:cs typeface="Times New Roman" panose="02020603050405020304" pitchFamily="18" charset="0"/>
                    </a:rPr>
                    <a:t>1 L/ha</a:t>
                  </a:r>
                  <a:r>
                    <a:rPr lang="fr-FR" altLang="fr-FR" sz="1200" dirty="0">
                      <a:latin typeface="+mj-lt"/>
                      <a:ea typeface="Times New Roman" panose="02020603050405020304" pitchFamily="18" charset="0"/>
                      <a:cs typeface="Times New Roman" panose="02020603050405020304" pitchFamily="18" charset="0"/>
                    </a:rPr>
                    <a:t>] </a:t>
                  </a:r>
                  <a:r>
                    <a:rPr lang="fr-FR" altLang="fr-FR" sz="1200" spc="-50" dirty="0">
                      <a:latin typeface="+mj-lt"/>
                      <a:ea typeface="Times New Roman" panose="02020603050405020304" pitchFamily="18" charset="0"/>
                      <a:cs typeface="Times New Roman" panose="02020603050405020304" pitchFamily="18" charset="0"/>
                    </a:rPr>
                    <a:t>+ </a:t>
                  </a:r>
                  <a:r>
                    <a:rPr lang="fr-FR" altLang="fr-FR" sz="1200" b="1" spc="-50" dirty="0">
                      <a:latin typeface="+mj-lt"/>
                      <a:ea typeface="Times New Roman" panose="02020603050405020304" pitchFamily="18" charset="0"/>
                      <a:cs typeface="Times New Roman" panose="02020603050405020304" pitchFamily="18" charset="0"/>
                    </a:rPr>
                    <a:t>PHYDEAL</a:t>
                  </a:r>
                  <a:r>
                    <a:rPr lang="fr-FR" altLang="fr-FR" sz="1200" spc="-50" dirty="0">
                      <a:latin typeface="+mj-lt"/>
                      <a:ea typeface="Times New Roman" panose="02020603050405020304" pitchFamily="18" charset="0"/>
                      <a:cs typeface="Times New Roman" panose="02020603050405020304" pitchFamily="18" charset="0"/>
                    </a:rPr>
                    <a:t> </a:t>
                  </a:r>
                  <a:r>
                    <a:rPr lang="fr-FR" altLang="fr-FR" sz="1200" spc="-50" dirty="0">
                      <a:latin typeface="+mj-lt"/>
                      <a:ea typeface="Times New Roman" panose="02020603050405020304" pitchFamily="18" charset="0"/>
                      <a:cs typeface="Times New Roman" panose="02020603050405020304" pitchFamily="18" charset="0"/>
                      <a:sym typeface="Webdings" panose="05030102010509060703" pitchFamily="18" charset="2"/>
                      <a:hlinkClick r:id="rId12"/>
                    </a:rPr>
                    <a:t> </a:t>
                  </a:r>
                  <a:r>
                    <a:rPr lang="fr-FR" altLang="fr-FR" sz="1200" spc="-50" dirty="0">
                      <a:latin typeface="+mj-lt"/>
                      <a:ea typeface="Times New Roman" panose="02020603050405020304" pitchFamily="18" charset="0"/>
                      <a:cs typeface="Times New Roman" panose="02020603050405020304" pitchFamily="18" charset="0"/>
                    </a:rPr>
                    <a:t>0,25 %</a:t>
                  </a:r>
                </a:p>
              </p:txBody>
            </p:sp>
            <p:sp>
              <p:nvSpPr>
                <p:cNvPr id="25" name="Espace réservé du contenu 2">
                  <a:extLst>
                    <a:ext uri="{FF2B5EF4-FFF2-40B4-BE49-F238E27FC236}">
                      <a16:creationId xmlns:a16="http://schemas.microsoft.com/office/drawing/2014/main" id="{BE1D0FAA-D361-4D8D-8FF6-9561445EBC39}"/>
                    </a:ext>
                  </a:extLst>
                </p:cNvPr>
                <p:cNvSpPr txBox="1">
                  <a:spLocks/>
                </p:cNvSpPr>
                <p:nvPr/>
              </p:nvSpPr>
              <p:spPr>
                <a:xfrm>
                  <a:off x="792373" y="7508880"/>
                  <a:ext cx="6205514" cy="334950"/>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defTabSz="914400" eaLnBrk="0" fontAlgn="base" hangingPunct="0">
                    <a:lnSpc>
                      <a:spcPct val="100000"/>
                    </a:lnSpc>
                    <a:spcBef>
                      <a:spcPct val="0"/>
                    </a:spcBef>
                    <a:spcAft>
                      <a:spcPct val="0"/>
                    </a:spcAft>
                    <a:buNone/>
                  </a:pPr>
                  <a:r>
                    <a:rPr lang="fr-FR" altLang="fr-FR" sz="1200" u="sng" dirty="0">
                      <a:latin typeface="+mj-lt"/>
                      <a:ea typeface="Times New Roman" panose="02020603050405020304" pitchFamily="18" charset="0"/>
                      <a:cs typeface="Times New Roman" panose="02020603050405020304" pitchFamily="18" charset="0"/>
                    </a:rPr>
                    <a:t>Graminées (ray-grass/vulpin) :  </a:t>
                  </a:r>
                </a:p>
              </p:txBody>
            </p:sp>
            <p:sp>
              <p:nvSpPr>
                <p:cNvPr id="26" name="Espace réservé du contenu 2">
                  <a:extLst>
                    <a:ext uri="{FF2B5EF4-FFF2-40B4-BE49-F238E27FC236}">
                      <a16:creationId xmlns:a16="http://schemas.microsoft.com/office/drawing/2014/main" id="{0179544C-268F-43B2-BA16-98368EBF1E66}"/>
                    </a:ext>
                  </a:extLst>
                </p:cNvPr>
                <p:cNvSpPr txBox="1">
                  <a:spLocks/>
                </p:cNvSpPr>
                <p:nvPr/>
              </p:nvSpPr>
              <p:spPr>
                <a:xfrm>
                  <a:off x="1318711" y="8140444"/>
                  <a:ext cx="6193971" cy="278951"/>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None/>
                  </a:pPr>
                  <a:r>
                    <a:rPr lang="fr-FR" altLang="fr-FR" sz="1200" spc="-50" dirty="0">
                      <a:latin typeface="+mj-lt"/>
                      <a:ea typeface="Times New Roman" panose="02020603050405020304" pitchFamily="18" charset="0"/>
                      <a:cs typeface="Times New Roman" panose="02020603050405020304" pitchFamily="18" charset="0"/>
                    </a:rPr>
                    <a:t>Ou</a:t>
                  </a:r>
                  <a:r>
                    <a:rPr lang="fr-FR" altLang="fr-FR" sz="1200" b="1" spc="-50" dirty="0">
                      <a:latin typeface="+mj-lt"/>
                      <a:ea typeface="Times New Roman" panose="02020603050405020304" pitchFamily="18" charset="0"/>
                      <a:cs typeface="Times New Roman" panose="02020603050405020304" pitchFamily="18" charset="0"/>
                    </a:rPr>
                    <a:t> LEVTO WG </a:t>
                  </a:r>
                  <a:r>
                    <a:rPr lang="fr-FR" altLang="fr-FR" sz="1200" spc="-50" dirty="0">
                      <a:latin typeface="+mj-lt"/>
                      <a:ea typeface="Times New Roman" panose="02020603050405020304" pitchFamily="18" charset="0"/>
                      <a:cs typeface="Times New Roman" panose="02020603050405020304" pitchFamily="18" charset="0"/>
                      <a:sym typeface="Webdings" panose="05030102010509060703" pitchFamily="18" charset="2"/>
                      <a:hlinkClick r:id="rId13"/>
                    </a:rPr>
                    <a:t></a:t>
                  </a:r>
                  <a:r>
                    <a:rPr lang="fr-FR" altLang="fr-FR" sz="1200" b="1" spc="-50" dirty="0">
                      <a:latin typeface="+mj-lt"/>
                      <a:ea typeface="Times New Roman" panose="02020603050405020304" pitchFamily="18" charset="0"/>
                      <a:cs typeface="Times New Roman" panose="02020603050405020304" pitchFamily="18" charset="0"/>
                    </a:rPr>
                    <a:t> </a:t>
                  </a:r>
                  <a:r>
                    <a:rPr lang="fr-FR" altLang="fr-FR" sz="1200" spc="-50" dirty="0">
                      <a:latin typeface="+mj-lt"/>
                      <a:ea typeface="Times New Roman" panose="02020603050405020304" pitchFamily="18" charset="0"/>
                      <a:cs typeface="Times New Roman" panose="02020603050405020304" pitchFamily="18" charset="0"/>
                    </a:rPr>
                    <a:t>0,5 kg/ha </a:t>
                  </a:r>
                  <a:r>
                    <a:rPr lang="fr-FR" altLang="fr-FR" sz="1200" b="1" spc="-50" dirty="0">
                      <a:latin typeface="+mj-lt"/>
                      <a:ea typeface="Times New Roman" panose="02020603050405020304" pitchFamily="18" charset="0"/>
                      <a:cs typeface="Times New Roman" panose="02020603050405020304" pitchFamily="18" charset="0"/>
                    </a:rPr>
                    <a:t>+ Huile [TRS2 </a:t>
                  </a:r>
                  <a:r>
                    <a:rPr lang="fr-FR" altLang="fr-FR" sz="1200" spc="-50" dirty="0">
                      <a:latin typeface="+mj-lt"/>
                      <a:ea typeface="Times New Roman" panose="02020603050405020304" pitchFamily="18" charset="0"/>
                      <a:cs typeface="Times New Roman" panose="02020603050405020304" pitchFamily="18" charset="0"/>
                      <a:sym typeface="Webdings" panose="05030102010509060703" pitchFamily="18" charset="2"/>
                      <a:hlinkClick r:id="rId9"/>
                    </a:rPr>
                    <a:t></a:t>
                  </a:r>
                  <a:r>
                    <a:rPr lang="fr-FR" altLang="fr-FR" sz="1200" spc="-50" dirty="0">
                      <a:latin typeface="+mj-lt"/>
                      <a:ea typeface="Times New Roman" panose="02020603050405020304" pitchFamily="18" charset="0"/>
                      <a:cs typeface="Times New Roman" panose="02020603050405020304" pitchFamily="18" charset="0"/>
                      <a:sym typeface="Webdings" panose="05030102010509060703" pitchFamily="18" charset="2"/>
                    </a:rPr>
                    <a:t> </a:t>
                  </a:r>
                  <a:r>
                    <a:rPr lang="fr-FR" altLang="fr-FR" sz="1200" spc="-50" dirty="0">
                      <a:latin typeface="+mj-lt"/>
                      <a:ea typeface="Times New Roman" panose="02020603050405020304" pitchFamily="18" charset="0"/>
                      <a:cs typeface="Times New Roman" panose="02020603050405020304" pitchFamily="18" charset="0"/>
                    </a:rPr>
                    <a:t>0,5 L/ha </a:t>
                  </a:r>
                  <a:r>
                    <a:rPr lang="fr-FR" altLang="fr-FR" sz="1200" dirty="0">
                      <a:latin typeface="+mj-lt"/>
                      <a:ea typeface="Times New Roman" panose="02020603050405020304" pitchFamily="18" charset="0"/>
                      <a:cs typeface="Times New Roman" panose="02020603050405020304" pitchFamily="18" charset="0"/>
                    </a:rPr>
                    <a:t>ou </a:t>
                  </a:r>
                  <a:r>
                    <a:rPr lang="fr-FR" altLang="fr-FR" sz="1200" b="1" spc="-30" dirty="0">
                      <a:latin typeface="+mj-lt"/>
                      <a:ea typeface="Times New Roman" panose="02020603050405020304" pitchFamily="18" charset="0"/>
                      <a:cs typeface="Times New Roman" panose="02020603050405020304" pitchFamily="18" charset="0"/>
                    </a:rPr>
                    <a:t>MIX-IN </a:t>
                  </a:r>
                  <a:r>
                    <a:rPr lang="fr-FR" altLang="fr-FR" sz="1200" spc="-30" dirty="0">
                      <a:ea typeface="Times New Roman" panose="02020603050405020304" pitchFamily="18" charset="0"/>
                      <a:cs typeface="Times New Roman" panose="02020603050405020304" pitchFamily="18" charset="0"/>
                      <a:sym typeface="Webdings" panose="05030102010509060703" pitchFamily="18" charset="2"/>
                      <a:hlinkClick r:id="rId10"/>
                    </a:rPr>
                    <a:t></a:t>
                  </a:r>
                  <a:r>
                    <a:rPr lang="fr-FR" altLang="fr-FR" sz="1200" spc="-30" dirty="0">
                      <a:ea typeface="Times New Roman" panose="02020603050405020304" pitchFamily="18" charset="0"/>
                      <a:cs typeface="Times New Roman" panose="02020603050405020304" pitchFamily="18" charset="0"/>
                      <a:sym typeface="Webdings" panose="05030102010509060703" pitchFamily="18" charset="2"/>
                      <a:hlinkClick r:id="rId11"/>
                    </a:rPr>
                    <a:t> </a:t>
                  </a:r>
                  <a:r>
                    <a:rPr lang="fr-FR" altLang="fr-FR" sz="1200" spc="-30" dirty="0">
                      <a:latin typeface="+mj-lt"/>
                      <a:ea typeface="Times New Roman" panose="02020603050405020304" pitchFamily="18" charset="0"/>
                      <a:cs typeface="Times New Roman" panose="02020603050405020304" pitchFamily="18" charset="0"/>
                    </a:rPr>
                    <a:t>1 L/ha</a:t>
                  </a:r>
                  <a:r>
                    <a:rPr lang="fr-FR" altLang="fr-FR" sz="1200" dirty="0">
                      <a:latin typeface="+mj-lt"/>
                      <a:ea typeface="Times New Roman" panose="02020603050405020304" pitchFamily="18" charset="0"/>
                      <a:cs typeface="Times New Roman" panose="02020603050405020304" pitchFamily="18" charset="0"/>
                    </a:rPr>
                    <a:t>] </a:t>
                  </a:r>
                  <a:r>
                    <a:rPr lang="fr-FR" altLang="fr-FR" sz="1200" b="1" spc="-50" dirty="0">
                      <a:latin typeface="+mj-lt"/>
                      <a:ea typeface="Times New Roman" panose="02020603050405020304" pitchFamily="18" charset="0"/>
                      <a:cs typeface="Times New Roman" panose="02020603050405020304" pitchFamily="18" charset="0"/>
                    </a:rPr>
                    <a:t>+ PHYDEAL</a:t>
                  </a:r>
                  <a:r>
                    <a:rPr lang="fr-FR" altLang="fr-FR" sz="1200" spc="-50" dirty="0">
                      <a:latin typeface="+mj-lt"/>
                      <a:ea typeface="Times New Roman" panose="02020603050405020304" pitchFamily="18" charset="0"/>
                      <a:cs typeface="Times New Roman" panose="02020603050405020304" pitchFamily="18" charset="0"/>
                    </a:rPr>
                    <a:t> </a:t>
                  </a:r>
                  <a:r>
                    <a:rPr lang="fr-FR" altLang="fr-FR" sz="1200" spc="-50" dirty="0">
                      <a:latin typeface="+mj-lt"/>
                      <a:ea typeface="Times New Roman" panose="02020603050405020304" pitchFamily="18" charset="0"/>
                      <a:cs typeface="Times New Roman" panose="02020603050405020304" pitchFamily="18" charset="0"/>
                      <a:sym typeface="Webdings" panose="05030102010509060703" pitchFamily="18" charset="2"/>
                      <a:hlinkClick r:id="rId12"/>
                    </a:rPr>
                    <a:t> </a:t>
                  </a:r>
                  <a:r>
                    <a:rPr lang="fr-FR" altLang="fr-FR" sz="1200" spc="-50" dirty="0">
                      <a:latin typeface="+mj-lt"/>
                      <a:ea typeface="Times New Roman" panose="02020603050405020304" pitchFamily="18" charset="0"/>
                      <a:cs typeface="Times New Roman" panose="02020603050405020304" pitchFamily="18" charset="0"/>
                    </a:rPr>
                    <a:t>0,25 %</a:t>
                  </a:r>
                </a:p>
              </p:txBody>
            </p:sp>
          </p:grpSp>
          <p:sp>
            <p:nvSpPr>
              <p:cNvPr id="18" name="Espace réservé du contenu 2">
                <a:extLst>
                  <a:ext uri="{FF2B5EF4-FFF2-40B4-BE49-F238E27FC236}">
                    <a16:creationId xmlns:a16="http://schemas.microsoft.com/office/drawing/2014/main" id="{2E2148F0-5FC7-4D67-9966-7CD854BCFA4D}"/>
                  </a:ext>
                </a:extLst>
              </p:cNvPr>
              <p:cNvSpPr txBox="1">
                <a:spLocks/>
              </p:cNvSpPr>
              <p:nvPr/>
            </p:nvSpPr>
            <p:spPr>
              <a:xfrm>
                <a:off x="739616" y="2480112"/>
                <a:ext cx="6193971" cy="956681"/>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defTabSz="914400" eaLnBrk="0" fontAlgn="base" hangingPunct="0">
                  <a:lnSpc>
                    <a:spcPct val="100000"/>
                  </a:lnSpc>
                  <a:spcBef>
                    <a:spcPct val="0"/>
                  </a:spcBef>
                  <a:spcAft>
                    <a:spcPct val="0"/>
                  </a:spcAft>
                  <a:buNone/>
                </a:pPr>
                <a:r>
                  <a:rPr lang="fr-FR" altLang="fr-FR" sz="1200" u="sng" dirty="0">
                    <a:latin typeface="+mj-lt"/>
                    <a:ea typeface="Times New Roman" panose="02020603050405020304" pitchFamily="18" charset="0"/>
                    <a:cs typeface="Times New Roman" panose="02020603050405020304" pitchFamily="18" charset="0"/>
                  </a:rPr>
                  <a:t>En cas de grosse pression, possibilité de renforcer avec : </a:t>
                </a:r>
              </a:p>
              <a:p>
                <a:pPr marL="0" lvl="0" indent="0" defTabSz="914400" eaLnBrk="0" fontAlgn="base" hangingPunct="0">
                  <a:lnSpc>
                    <a:spcPct val="100000"/>
                  </a:lnSpc>
                  <a:spcBef>
                    <a:spcPct val="0"/>
                  </a:spcBef>
                  <a:spcAft>
                    <a:spcPct val="0"/>
                  </a:spcAft>
                  <a:buNone/>
                </a:pPr>
                <a:endParaRPr lang="fr-FR" altLang="fr-FR" sz="900" u="sng" dirty="0">
                  <a:latin typeface="+mj-lt"/>
                  <a:ea typeface="Times New Roman" panose="02020603050405020304" pitchFamily="18" charset="0"/>
                  <a:cs typeface="Times New Roman" panose="02020603050405020304" pitchFamily="18" charset="0"/>
                </a:endParaRPr>
              </a:p>
              <a:p>
                <a:pPr marL="0" lvl="0" indent="0" defTabSz="914400" eaLnBrk="0" fontAlgn="base" hangingPunct="0">
                  <a:lnSpc>
                    <a:spcPct val="100000"/>
                  </a:lnSpc>
                  <a:spcBef>
                    <a:spcPct val="0"/>
                  </a:spcBef>
                  <a:spcAft>
                    <a:spcPct val="0"/>
                  </a:spcAft>
                  <a:buNone/>
                </a:pPr>
                <a:endParaRPr lang="fr-FR" altLang="fr-FR" sz="900" b="1" u="sng" dirty="0">
                  <a:latin typeface="+mj-lt"/>
                  <a:ea typeface="Times New Roman" panose="02020603050405020304" pitchFamily="18" charset="0"/>
                  <a:cs typeface="Times New Roman" panose="02020603050405020304" pitchFamily="18" charset="0"/>
                </a:endParaRPr>
              </a:p>
              <a:p>
                <a:pPr marL="0" lvl="0" indent="0" defTabSz="914400" eaLnBrk="0" fontAlgn="base" hangingPunct="0">
                  <a:lnSpc>
                    <a:spcPct val="100000"/>
                  </a:lnSpc>
                  <a:spcBef>
                    <a:spcPct val="0"/>
                  </a:spcBef>
                  <a:spcAft>
                    <a:spcPct val="0"/>
                  </a:spcAft>
                  <a:buNone/>
                </a:pPr>
                <a:r>
                  <a:rPr lang="fr-FR" altLang="fr-FR" sz="900" b="1" dirty="0">
                    <a:latin typeface="+mj-lt"/>
                    <a:ea typeface="Times New Roman" panose="02020603050405020304" pitchFamily="18" charset="0"/>
                    <a:cs typeface="Times New Roman" panose="02020603050405020304" pitchFamily="18" charset="0"/>
                  </a:rPr>
                  <a:t>           </a:t>
                </a:r>
                <a:r>
                  <a:rPr lang="fr-FR" altLang="fr-FR" sz="1200" b="1" dirty="0">
                    <a:latin typeface="+mj-lt"/>
                    <a:ea typeface="Times New Roman" panose="02020603050405020304" pitchFamily="18" charset="0"/>
                    <a:cs typeface="Times New Roman" panose="02020603050405020304" pitchFamily="18" charset="0"/>
                  </a:rPr>
                  <a:t>GYGA</a:t>
                </a:r>
                <a:r>
                  <a:rPr lang="fr-FR" altLang="fr-FR" sz="1200" dirty="0">
                    <a:latin typeface="+mj-lt"/>
                    <a:ea typeface="Times New Roman" panose="02020603050405020304" pitchFamily="18" charset="0"/>
                    <a:cs typeface="Times New Roman" panose="02020603050405020304" pitchFamily="18" charset="0"/>
                  </a:rPr>
                  <a:t> </a:t>
                </a:r>
                <a:r>
                  <a:rPr lang="fr-FR" altLang="fr-FR" sz="1200" spc="-50" dirty="0">
                    <a:latin typeface="+mj-lt"/>
                    <a:ea typeface="Times New Roman" panose="02020603050405020304" pitchFamily="18" charset="0"/>
                    <a:cs typeface="Times New Roman" panose="02020603050405020304" pitchFamily="18" charset="0"/>
                    <a:sym typeface="Webdings" panose="05030102010509060703" pitchFamily="18" charset="2"/>
                    <a:hlinkClick r:id="rId14"/>
                  </a:rPr>
                  <a:t></a:t>
                </a:r>
                <a:r>
                  <a:rPr lang="fr-FR" altLang="fr-FR" sz="1200" spc="-50" dirty="0">
                    <a:latin typeface="+mj-lt"/>
                    <a:ea typeface="Times New Roman" panose="02020603050405020304" pitchFamily="18" charset="0"/>
                    <a:cs typeface="Times New Roman" panose="02020603050405020304" pitchFamily="18" charset="0"/>
                    <a:sym typeface="Webdings" panose="05030102010509060703" pitchFamily="18" charset="2"/>
                    <a:hlinkClick r:id="rId13"/>
                  </a:rPr>
                  <a:t> </a:t>
                </a:r>
                <a:r>
                  <a:rPr lang="fr-FR" altLang="fr-FR" sz="1200" dirty="0">
                    <a:latin typeface="+mj-lt"/>
                    <a:ea typeface="Times New Roman" panose="02020603050405020304" pitchFamily="18" charset="0"/>
                    <a:cs typeface="Times New Roman" panose="02020603050405020304" pitchFamily="18" charset="0"/>
                  </a:rPr>
                  <a:t>0,2 kg/ha ou </a:t>
                </a:r>
                <a:r>
                  <a:rPr lang="fr-FR" altLang="fr-FR" sz="1200" b="1" dirty="0">
                    <a:latin typeface="+mj-lt"/>
                    <a:ea typeface="Times New Roman" panose="02020603050405020304" pitchFamily="18" charset="0"/>
                    <a:cs typeface="Times New Roman" panose="02020603050405020304" pitchFamily="18" charset="0"/>
                  </a:rPr>
                  <a:t>TRAXOS PRATIC </a:t>
                </a:r>
                <a:r>
                  <a:rPr lang="fr-FR" altLang="fr-FR" sz="1200" spc="-50" dirty="0">
                    <a:latin typeface="+mj-lt"/>
                    <a:ea typeface="Times New Roman" panose="02020603050405020304" pitchFamily="18" charset="0"/>
                    <a:cs typeface="Times New Roman" panose="02020603050405020304" pitchFamily="18" charset="0"/>
                    <a:sym typeface="Webdings" panose="05030102010509060703" pitchFamily="18" charset="2"/>
                    <a:hlinkClick r:id="rId15"/>
                  </a:rPr>
                  <a:t></a:t>
                </a:r>
                <a:r>
                  <a:rPr lang="fr-FR" altLang="fr-FR" sz="1200" spc="-50" dirty="0">
                    <a:latin typeface="+mj-lt"/>
                    <a:ea typeface="Times New Roman" panose="02020603050405020304" pitchFamily="18" charset="0"/>
                    <a:cs typeface="Times New Roman" panose="02020603050405020304" pitchFamily="18" charset="0"/>
                    <a:sym typeface="Webdings" panose="05030102010509060703" pitchFamily="18" charset="2"/>
                    <a:hlinkClick r:id="rId13"/>
                  </a:rPr>
                  <a:t> </a:t>
                </a:r>
                <a:r>
                  <a:rPr lang="fr-FR" altLang="fr-FR" sz="1200" dirty="0">
                    <a:latin typeface="+mj-lt"/>
                    <a:ea typeface="Times New Roman" panose="02020603050405020304" pitchFamily="18" charset="0"/>
                    <a:cs typeface="Times New Roman" panose="02020603050405020304" pitchFamily="18" charset="0"/>
                  </a:rPr>
                  <a:t>1,2 L/ha</a:t>
                </a:r>
              </a:p>
              <a:p>
                <a:pPr marL="0" lvl="0" indent="0" defTabSz="914400" eaLnBrk="0" fontAlgn="base" hangingPunct="0">
                  <a:lnSpc>
                    <a:spcPct val="100000"/>
                  </a:lnSpc>
                  <a:spcBef>
                    <a:spcPct val="0"/>
                  </a:spcBef>
                  <a:spcAft>
                    <a:spcPct val="0"/>
                  </a:spcAft>
                  <a:buNone/>
                </a:pPr>
                <a:endParaRPr lang="fr-FR" altLang="fr-FR" sz="1200" u="sng" dirty="0">
                  <a:latin typeface="+mj-lt"/>
                  <a:ea typeface="Times New Roman" panose="02020603050405020304" pitchFamily="18" charset="0"/>
                  <a:cs typeface="Times New Roman" panose="02020603050405020304" pitchFamily="18" charset="0"/>
                </a:endParaRPr>
              </a:p>
            </p:txBody>
          </p:sp>
          <p:pic>
            <p:nvPicPr>
              <p:cNvPr id="19" name="Image 18">
                <a:extLst>
                  <a:ext uri="{FF2B5EF4-FFF2-40B4-BE49-F238E27FC236}">
                    <a16:creationId xmlns:a16="http://schemas.microsoft.com/office/drawing/2014/main" id="{37394131-289A-42C4-94EE-FCC83A15A115}"/>
                  </a:ext>
                </a:extLst>
              </p:cNvPr>
              <p:cNvPicPr>
                <a:picLocks noChangeAspect="1"/>
              </p:cNvPicPr>
              <p:nvPr/>
            </p:nvPicPr>
            <p:blipFill>
              <a:blip r:embed="rId16"/>
              <a:stretch>
                <a:fillRect/>
              </a:stretch>
            </p:blipFill>
            <p:spPr>
              <a:xfrm>
                <a:off x="742784" y="3743227"/>
                <a:ext cx="322083" cy="324000"/>
              </a:xfrm>
              <a:prstGeom prst="rect">
                <a:avLst/>
              </a:prstGeom>
            </p:spPr>
          </p:pic>
          <p:sp>
            <p:nvSpPr>
              <p:cNvPr id="20" name="Espace réservé du contenu 2">
                <a:extLst>
                  <a:ext uri="{FF2B5EF4-FFF2-40B4-BE49-F238E27FC236}">
                    <a16:creationId xmlns:a16="http://schemas.microsoft.com/office/drawing/2014/main" id="{102DE12E-117D-473E-B626-CB9D82BDF100}"/>
                  </a:ext>
                </a:extLst>
              </p:cNvPr>
              <p:cNvSpPr txBox="1">
                <a:spLocks/>
              </p:cNvSpPr>
              <p:nvPr/>
            </p:nvSpPr>
            <p:spPr>
              <a:xfrm>
                <a:off x="1075680" y="3757582"/>
                <a:ext cx="5752603" cy="309645"/>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defTabSz="914400" eaLnBrk="0" fontAlgn="base" hangingPunct="0">
                  <a:lnSpc>
                    <a:spcPct val="100000"/>
                  </a:lnSpc>
                  <a:spcBef>
                    <a:spcPct val="0"/>
                  </a:spcBef>
                  <a:spcAft>
                    <a:spcPct val="0"/>
                  </a:spcAft>
                  <a:buNone/>
                </a:pPr>
                <a:r>
                  <a:rPr lang="fr-FR" altLang="fr-FR" sz="1200" b="1" dirty="0">
                    <a:solidFill>
                      <a:srgbClr val="FF0000"/>
                    </a:solidFill>
                    <a:latin typeface="+mj-lt"/>
                    <a:ea typeface="Times New Roman" panose="02020603050405020304" pitchFamily="18" charset="0"/>
                    <a:cs typeface="Times New Roman" panose="02020603050405020304" pitchFamily="18" charset="0"/>
                  </a:rPr>
                  <a:t>Aucun des produits ci-dessus n’est sélectif de l’orge</a:t>
                </a:r>
                <a:endParaRPr lang="fr-FR" altLang="fr-FR" sz="1200" dirty="0">
                  <a:solidFill>
                    <a:srgbClr val="FF0000"/>
                  </a:solidFill>
                  <a:latin typeface="+mj-lt"/>
                  <a:ea typeface="Times New Roman" panose="02020603050405020304" pitchFamily="18" charset="0"/>
                  <a:cs typeface="Times New Roman" panose="02020603050405020304" pitchFamily="18" charset="0"/>
                </a:endParaRPr>
              </a:p>
            </p:txBody>
          </p:sp>
          <p:sp>
            <p:nvSpPr>
              <p:cNvPr id="21" name="Rectangle 20">
                <a:extLst>
                  <a:ext uri="{FF2B5EF4-FFF2-40B4-BE49-F238E27FC236}">
                    <a16:creationId xmlns:a16="http://schemas.microsoft.com/office/drawing/2014/main" id="{7CDDB5B0-7F92-4387-8C95-B636DD48F870}"/>
                  </a:ext>
                </a:extLst>
              </p:cNvPr>
              <p:cNvSpPr/>
              <p:nvPr/>
            </p:nvSpPr>
            <p:spPr>
              <a:xfrm>
                <a:off x="1053292" y="3332152"/>
                <a:ext cx="5667660" cy="276999"/>
              </a:xfrm>
              <a:prstGeom prst="rect">
                <a:avLst/>
              </a:prstGeom>
            </p:spPr>
            <p:txBody>
              <a:bodyPr wrap="square">
                <a:spAutoFit/>
              </a:bodyPr>
              <a:lstStyle/>
              <a:p>
                <a:r>
                  <a:rPr lang="fr-FR" sz="1200" dirty="0">
                    <a:latin typeface="+mj-lt"/>
                  </a:rPr>
                  <a:t>Désherber les cultures au moyen d’un outil de désherbage mécanique (plus de détails </a:t>
                </a:r>
                <a:r>
                  <a:rPr lang="fr-FR" sz="1200" dirty="0">
                    <a:latin typeface="+mj-lt"/>
                    <a:hlinkClick r:id="rId17"/>
                  </a:rPr>
                  <a:t>ici</a:t>
                </a:r>
                <a:r>
                  <a:rPr lang="fr-FR" sz="1200" dirty="0">
                    <a:latin typeface="+mj-lt"/>
                  </a:rPr>
                  <a:t>)</a:t>
                </a:r>
              </a:p>
            </p:txBody>
          </p:sp>
          <p:pic>
            <p:nvPicPr>
              <p:cNvPr id="22" name="Image 21">
                <a:extLst>
                  <a:ext uri="{FF2B5EF4-FFF2-40B4-BE49-F238E27FC236}">
                    <a16:creationId xmlns:a16="http://schemas.microsoft.com/office/drawing/2014/main" id="{8CF6EDFC-6DAB-40CD-B22A-3DE10B9AA49B}"/>
                  </a:ext>
                </a:extLst>
              </p:cNvPr>
              <p:cNvPicPr>
                <a:picLocks noChangeAspect="1"/>
              </p:cNvPicPr>
              <p:nvPr/>
            </p:nvPicPr>
            <p:blipFill>
              <a:blip r:embed="rId18"/>
              <a:stretch>
                <a:fillRect/>
              </a:stretch>
            </p:blipFill>
            <p:spPr>
              <a:xfrm>
                <a:off x="736459" y="3309851"/>
                <a:ext cx="324000" cy="325301"/>
              </a:xfrm>
              <a:prstGeom prst="rect">
                <a:avLst/>
              </a:prstGeom>
            </p:spPr>
          </p:pic>
        </p:grpSp>
      </p:grpSp>
    </p:spTree>
    <p:extLst>
      <p:ext uri="{BB962C8B-B14F-4D97-AF65-F5344CB8AC3E}">
        <p14:creationId xmlns:p14="http://schemas.microsoft.com/office/powerpoint/2010/main" val="40578920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2E40A279-B0CC-45C0-9A06-16AC6FD25A58}"/>
              </a:ext>
            </a:extLst>
          </p:cNvPr>
          <p:cNvSpPr>
            <a:spLocks noGrp="1"/>
          </p:cNvSpPr>
          <p:nvPr>
            <p:ph type="sldNum" sz="quarter" idx="12"/>
          </p:nvPr>
        </p:nvSpPr>
        <p:spPr/>
        <p:txBody>
          <a:bodyPr/>
          <a:lstStyle/>
          <a:p>
            <a:fld id="{1614FB81-BBF8-4479-92EF-B55AD503E7BA}" type="slidenum">
              <a:rPr lang="fr-FR" smtClean="0"/>
              <a:t>13</a:t>
            </a:fld>
            <a:endParaRPr lang="fr-FR"/>
          </a:p>
        </p:txBody>
      </p:sp>
      <p:grpSp>
        <p:nvGrpSpPr>
          <p:cNvPr id="35" name="Groupe 34">
            <a:extLst>
              <a:ext uri="{FF2B5EF4-FFF2-40B4-BE49-F238E27FC236}">
                <a16:creationId xmlns:a16="http://schemas.microsoft.com/office/drawing/2014/main" id="{87F90D75-C43C-41A3-ACB4-1ED947C0B60F}"/>
              </a:ext>
            </a:extLst>
          </p:cNvPr>
          <p:cNvGrpSpPr/>
          <p:nvPr/>
        </p:nvGrpSpPr>
        <p:grpSpPr>
          <a:xfrm>
            <a:off x="696029" y="1644324"/>
            <a:ext cx="6161971" cy="2324358"/>
            <a:chOff x="696029" y="1648278"/>
            <a:chExt cx="6161971" cy="2324358"/>
          </a:xfrm>
        </p:grpSpPr>
        <p:sp>
          <p:nvSpPr>
            <p:cNvPr id="36" name="Sous-titre 2">
              <a:extLst>
                <a:ext uri="{FF2B5EF4-FFF2-40B4-BE49-F238E27FC236}">
                  <a16:creationId xmlns:a16="http://schemas.microsoft.com/office/drawing/2014/main" id="{22DA4D10-81E9-4847-B1B7-37BD4C678A8F}"/>
                </a:ext>
              </a:extLst>
            </p:cNvPr>
            <p:cNvSpPr txBox="1">
              <a:spLocks/>
            </p:cNvSpPr>
            <p:nvPr/>
          </p:nvSpPr>
          <p:spPr>
            <a:xfrm>
              <a:off x="696029" y="1993326"/>
              <a:ext cx="6161971" cy="1833582"/>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b="1" u="sng" kern="1200">
                  <a:solidFill>
                    <a:schemeClr val="tx1"/>
                  </a:solidFill>
                  <a:latin typeface="+mj-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b="1" kern="1200">
                  <a:solidFill>
                    <a:schemeClr val="accent6"/>
                  </a:solidFill>
                  <a:latin typeface="+mj-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b="1" kern="1200">
                  <a:solidFill>
                    <a:schemeClr val="tx1"/>
                  </a:solidFill>
                  <a:latin typeface="+mj-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j-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j-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buNone/>
              </a:pPr>
              <a:r>
                <a:rPr lang="fr-FR" sz="1200" b="0" u="none" dirty="0"/>
                <a:t>Certaines parcelles ont pu suffisamment ressuyer ces derniers jours, permettant d’envisager le semis. </a:t>
              </a:r>
            </a:p>
            <a:p>
              <a:pPr marL="0" indent="0" algn="just">
                <a:buNone/>
              </a:pPr>
              <a:r>
                <a:rPr lang="fr-FR" sz="1200" b="0" u="none" dirty="0"/>
                <a:t>Ces interventions doivent être réalisées en un minimum de passages afin de limiter leur impact sur la structure du sol (une bonne structure du sol permet d’optimiser le développement racinaire de la plante et par la suite son alimentation en eau et en éléments minéraux). Attention, en non-labour, le ressuyage est plus lent.</a:t>
              </a:r>
            </a:p>
            <a:p>
              <a:pPr algn="just"/>
              <a:endParaRPr lang="fr-FR" sz="100" b="0" u="none" dirty="0">
                <a:solidFill>
                  <a:schemeClr val="accent6"/>
                </a:solidFill>
              </a:endParaRPr>
            </a:p>
          </p:txBody>
        </p:sp>
        <p:sp>
          <p:nvSpPr>
            <p:cNvPr id="37" name="Rectangle 36">
              <a:extLst>
                <a:ext uri="{FF2B5EF4-FFF2-40B4-BE49-F238E27FC236}">
                  <a16:creationId xmlns:a16="http://schemas.microsoft.com/office/drawing/2014/main" id="{4632B2A7-4A1C-477C-B9C4-42FB63F75A5C}"/>
                </a:ext>
              </a:extLst>
            </p:cNvPr>
            <p:cNvSpPr/>
            <p:nvPr/>
          </p:nvSpPr>
          <p:spPr>
            <a:xfrm>
              <a:off x="696029" y="3218583"/>
              <a:ext cx="6161971" cy="754053"/>
            </a:xfrm>
            <a:prstGeom prst="rect">
              <a:avLst/>
            </a:prstGeom>
          </p:spPr>
          <p:txBody>
            <a:bodyPr wrap="square">
              <a:spAutoFit/>
            </a:bodyPr>
            <a:lstStyle/>
            <a:p>
              <a:r>
                <a:rPr lang="fr-FR" sz="1400" b="1" dirty="0">
                  <a:latin typeface="+mj-lt"/>
                </a:rPr>
                <a:t>Densités de semis</a:t>
              </a:r>
            </a:p>
            <a:p>
              <a:endParaRPr lang="fr-FR" sz="500" dirty="0">
                <a:latin typeface="+mj-lt"/>
              </a:endParaRPr>
            </a:p>
            <a:p>
              <a:r>
                <a:rPr lang="fr-FR" sz="1200" dirty="0">
                  <a:latin typeface="+mj-lt"/>
                </a:rPr>
                <a:t>En terres profondes : 340 à 350 grains/m²</a:t>
              </a:r>
            </a:p>
            <a:p>
              <a:r>
                <a:rPr lang="fr-FR" sz="1200" dirty="0">
                  <a:latin typeface="+mj-lt"/>
                </a:rPr>
                <a:t>En terres superficielles / séchantes : jusque 350 grains/m²</a:t>
              </a:r>
            </a:p>
          </p:txBody>
        </p:sp>
        <p:sp>
          <p:nvSpPr>
            <p:cNvPr id="38" name="Rectangle 37">
              <a:extLst>
                <a:ext uri="{FF2B5EF4-FFF2-40B4-BE49-F238E27FC236}">
                  <a16:creationId xmlns:a16="http://schemas.microsoft.com/office/drawing/2014/main" id="{44094B03-03CF-4400-8FAF-505C3CD396C3}"/>
                </a:ext>
              </a:extLst>
            </p:cNvPr>
            <p:cNvSpPr/>
            <p:nvPr/>
          </p:nvSpPr>
          <p:spPr>
            <a:xfrm>
              <a:off x="696029" y="1648278"/>
              <a:ext cx="6161971" cy="338554"/>
            </a:xfrm>
            <a:prstGeom prst="rect">
              <a:avLst/>
            </a:prstGeom>
          </p:spPr>
          <p:txBody>
            <a:bodyPr wrap="square">
              <a:spAutoFit/>
            </a:bodyPr>
            <a:lstStyle/>
            <a:p>
              <a:r>
                <a:rPr lang="fr-FR" sz="1600" b="1" dirty="0">
                  <a:solidFill>
                    <a:schemeClr val="accent6"/>
                  </a:solidFill>
                  <a:latin typeface="+mj-lt"/>
                </a:rPr>
                <a:t>Orge de printemps</a:t>
              </a:r>
            </a:p>
          </p:txBody>
        </p:sp>
      </p:grpSp>
      <p:grpSp>
        <p:nvGrpSpPr>
          <p:cNvPr id="39" name="Groupe 38">
            <a:extLst>
              <a:ext uri="{FF2B5EF4-FFF2-40B4-BE49-F238E27FC236}">
                <a16:creationId xmlns:a16="http://schemas.microsoft.com/office/drawing/2014/main" id="{0F29BC3F-76DC-487E-85B2-D296CCE6A906}"/>
              </a:ext>
            </a:extLst>
          </p:cNvPr>
          <p:cNvGrpSpPr/>
          <p:nvPr/>
        </p:nvGrpSpPr>
        <p:grpSpPr>
          <a:xfrm>
            <a:off x="696029" y="4077568"/>
            <a:ext cx="6216400" cy="2486957"/>
            <a:chOff x="685143" y="6417274"/>
            <a:chExt cx="6216400" cy="2486957"/>
          </a:xfrm>
        </p:grpSpPr>
        <p:sp>
          <p:nvSpPr>
            <p:cNvPr id="40" name="ZoneTexte 39">
              <a:extLst>
                <a:ext uri="{FF2B5EF4-FFF2-40B4-BE49-F238E27FC236}">
                  <a16:creationId xmlns:a16="http://schemas.microsoft.com/office/drawing/2014/main" id="{E55C9096-F304-4B79-9671-4EB21D22F189}"/>
                </a:ext>
              </a:extLst>
            </p:cNvPr>
            <p:cNvSpPr txBox="1"/>
            <p:nvPr/>
          </p:nvSpPr>
          <p:spPr>
            <a:xfrm>
              <a:off x="696029" y="6417274"/>
              <a:ext cx="5272166" cy="307777"/>
            </a:xfrm>
            <a:prstGeom prst="rect">
              <a:avLst/>
            </a:prstGeom>
            <a:noFill/>
          </p:spPr>
          <p:txBody>
            <a:bodyPr wrap="square" rtlCol="0">
              <a:spAutoFit/>
            </a:bodyPr>
            <a:lstStyle/>
            <a:p>
              <a:r>
                <a:rPr lang="fr-FR" sz="1400" b="1" dirty="0">
                  <a:latin typeface="+mj-lt"/>
                </a:rPr>
                <a:t>Adventices</a:t>
              </a:r>
            </a:p>
          </p:txBody>
        </p:sp>
        <p:sp>
          <p:nvSpPr>
            <p:cNvPr id="41" name="Espace réservé du contenu 2">
              <a:extLst>
                <a:ext uri="{FF2B5EF4-FFF2-40B4-BE49-F238E27FC236}">
                  <a16:creationId xmlns:a16="http://schemas.microsoft.com/office/drawing/2014/main" id="{CD5B8E62-C63D-405C-9653-C06A2BCD219F}"/>
                </a:ext>
              </a:extLst>
            </p:cNvPr>
            <p:cNvSpPr txBox="1">
              <a:spLocks/>
            </p:cNvSpPr>
            <p:nvPr/>
          </p:nvSpPr>
          <p:spPr>
            <a:xfrm>
              <a:off x="696029" y="6670621"/>
              <a:ext cx="6205514" cy="334950"/>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defTabSz="914400" eaLnBrk="0" fontAlgn="base" hangingPunct="0">
                <a:lnSpc>
                  <a:spcPct val="100000"/>
                </a:lnSpc>
                <a:spcBef>
                  <a:spcPct val="0"/>
                </a:spcBef>
                <a:spcAft>
                  <a:spcPct val="0"/>
                </a:spcAft>
                <a:buNone/>
              </a:pPr>
              <a:r>
                <a:rPr lang="fr-FR" altLang="fr-FR" sz="1200" u="sng" dirty="0">
                  <a:latin typeface="+mj-lt"/>
                  <a:ea typeface="Times New Roman" panose="02020603050405020304" pitchFamily="18" charset="0"/>
                  <a:cs typeface="Times New Roman" panose="02020603050405020304" pitchFamily="18" charset="0"/>
                </a:rPr>
                <a:t>Pression graminées importante :  </a:t>
              </a:r>
            </a:p>
          </p:txBody>
        </p:sp>
        <p:pic>
          <p:nvPicPr>
            <p:cNvPr id="42" name="Image 41">
              <a:extLst>
                <a:ext uri="{FF2B5EF4-FFF2-40B4-BE49-F238E27FC236}">
                  <a16:creationId xmlns:a16="http://schemas.microsoft.com/office/drawing/2014/main" id="{6DDD0D4D-2CE2-4535-87FB-85F4EEF116E8}"/>
                </a:ext>
              </a:extLst>
            </p:cNvPr>
            <p:cNvPicPr>
              <a:picLocks noChangeAspect="1"/>
            </p:cNvPicPr>
            <p:nvPr/>
          </p:nvPicPr>
          <p:blipFill>
            <a:blip r:embed="rId2"/>
            <a:stretch>
              <a:fillRect/>
            </a:stretch>
          </p:blipFill>
          <p:spPr>
            <a:xfrm>
              <a:off x="824940" y="7002100"/>
              <a:ext cx="324000" cy="324000"/>
            </a:xfrm>
            <a:prstGeom prst="rect">
              <a:avLst/>
            </a:prstGeom>
          </p:spPr>
        </p:pic>
        <p:sp>
          <p:nvSpPr>
            <p:cNvPr id="43" name="Espace réservé du contenu 2">
              <a:extLst>
                <a:ext uri="{FF2B5EF4-FFF2-40B4-BE49-F238E27FC236}">
                  <a16:creationId xmlns:a16="http://schemas.microsoft.com/office/drawing/2014/main" id="{13DFBD53-B1C9-463C-9865-3819F4891A9E}"/>
                </a:ext>
              </a:extLst>
            </p:cNvPr>
            <p:cNvSpPr txBox="1">
              <a:spLocks/>
            </p:cNvSpPr>
            <p:nvPr/>
          </p:nvSpPr>
          <p:spPr>
            <a:xfrm>
              <a:off x="1148940" y="7047149"/>
              <a:ext cx="5752603" cy="278951"/>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En pré-semis incorporé : </a:t>
              </a:r>
              <a:r>
                <a:rPr lang="fr-FR" altLang="fr-FR" sz="1200" b="1" dirty="0">
                  <a:latin typeface="+mj-lt"/>
                  <a:ea typeface="Times New Roman" panose="02020603050405020304" pitchFamily="18" charset="0"/>
                  <a:cs typeface="Times New Roman" panose="02020603050405020304" pitchFamily="18" charset="0"/>
                </a:rPr>
                <a:t>AVADEX 480 </a:t>
              </a:r>
              <a:r>
                <a:rPr lang="fr-FR" altLang="fr-FR" sz="1200" dirty="0">
                  <a:ea typeface="Times New Roman" panose="02020603050405020304" pitchFamily="18" charset="0"/>
                  <a:cs typeface="Times New Roman" panose="02020603050405020304" pitchFamily="18" charset="0"/>
                  <a:sym typeface="Webdings" panose="05030102010509060703" pitchFamily="18" charset="2"/>
                  <a:hlinkClick r:id="rId3"/>
                </a:rPr>
                <a:t></a:t>
              </a:r>
              <a:r>
                <a:rPr lang="fr-FR" altLang="fr-FR" sz="1200" b="1" dirty="0">
                  <a:latin typeface="+mj-lt"/>
                  <a:ea typeface="Times New Roman" panose="02020603050405020304" pitchFamily="18" charset="0"/>
                  <a:cs typeface="Times New Roman" panose="02020603050405020304" pitchFamily="18" charset="0"/>
                </a:rPr>
                <a:t> </a:t>
              </a:r>
              <a:r>
                <a:rPr lang="fr-FR" altLang="fr-FR" sz="1200" dirty="0">
                  <a:latin typeface="+mj-lt"/>
                  <a:ea typeface="Times New Roman" panose="02020603050405020304" pitchFamily="18" charset="0"/>
                  <a:cs typeface="Times New Roman" panose="02020603050405020304" pitchFamily="18" charset="0"/>
                </a:rPr>
                <a:t>3 L/ha </a:t>
              </a:r>
            </a:p>
          </p:txBody>
        </p:sp>
        <p:pic>
          <p:nvPicPr>
            <p:cNvPr id="44" name="Image 43">
              <a:extLst>
                <a:ext uri="{FF2B5EF4-FFF2-40B4-BE49-F238E27FC236}">
                  <a16:creationId xmlns:a16="http://schemas.microsoft.com/office/drawing/2014/main" id="{687DFE41-1239-454F-9DC4-5E2A97B407BD}"/>
                </a:ext>
              </a:extLst>
            </p:cNvPr>
            <p:cNvPicPr>
              <a:picLocks noChangeAspect="1"/>
            </p:cNvPicPr>
            <p:nvPr/>
          </p:nvPicPr>
          <p:blipFill>
            <a:blip r:embed="rId4"/>
            <a:stretch>
              <a:fillRect/>
            </a:stretch>
          </p:blipFill>
          <p:spPr>
            <a:xfrm>
              <a:off x="824939" y="7448258"/>
              <a:ext cx="322083" cy="324000"/>
            </a:xfrm>
            <a:prstGeom prst="rect">
              <a:avLst/>
            </a:prstGeom>
          </p:spPr>
        </p:pic>
        <p:sp>
          <p:nvSpPr>
            <p:cNvPr id="45" name="Espace réservé du contenu 2">
              <a:extLst>
                <a:ext uri="{FF2B5EF4-FFF2-40B4-BE49-F238E27FC236}">
                  <a16:creationId xmlns:a16="http://schemas.microsoft.com/office/drawing/2014/main" id="{6B30951B-DBDA-47D7-922A-479942F96789}"/>
                </a:ext>
              </a:extLst>
            </p:cNvPr>
            <p:cNvSpPr txBox="1">
              <a:spLocks/>
            </p:cNvSpPr>
            <p:nvPr/>
          </p:nvSpPr>
          <p:spPr>
            <a:xfrm>
              <a:off x="1148939" y="7371149"/>
              <a:ext cx="5752603" cy="47821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defTabSz="914400" eaLnBrk="0" fontAlgn="base" hangingPunct="0">
                <a:lnSpc>
                  <a:spcPct val="100000"/>
                </a:lnSpc>
                <a:spcBef>
                  <a:spcPct val="0"/>
                </a:spcBef>
                <a:spcAft>
                  <a:spcPct val="0"/>
                </a:spcAft>
                <a:buNone/>
              </a:pPr>
              <a:r>
                <a:rPr lang="fr-FR" altLang="fr-FR" sz="1200" b="1" dirty="0">
                  <a:solidFill>
                    <a:srgbClr val="FF0000"/>
                  </a:solidFill>
                  <a:latin typeface="+mj-lt"/>
                  <a:ea typeface="Times New Roman" panose="02020603050405020304" pitchFamily="18" charset="0"/>
                  <a:cs typeface="Times New Roman" panose="02020603050405020304" pitchFamily="18" charset="0"/>
                </a:rPr>
                <a:t>Plus vite le produit sera incorporé et plus l’efficacité sera préservée. Ne pas incorporer le produit trop profondément (3-5 premiers cm du sol)</a:t>
              </a:r>
              <a:endParaRPr lang="fr-FR" altLang="fr-FR" sz="1200" dirty="0">
                <a:solidFill>
                  <a:srgbClr val="FF0000"/>
                </a:solidFill>
                <a:latin typeface="+mj-lt"/>
                <a:ea typeface="Times New Roman" panose="02020603050405020304" pitchFamily="18" charset="0"/>
                <a:cs typeface="Times New Roman" panose="02020603050405020304" pitchFamily="18" charset="0"/>
              </a:endParaRPr>
            </a:p>
          </p:txBody>
        </p:sp>
        <p:sp>
          <p:nvSpPr>
            <p:cNvPr id="46" name="Espace réservé du contenu 2">
              <a:extLst>
                <a:ext uri="{FF2B5EF4-FFF2-40B4-BE49-F238E27FC236}">
                  <a16:creationId xmlns:a16="http://schemas.microsoft.com/office/drawing/2014/main" id="{A958B3CB-633D-44A9-9699-7B72A7B99798}"/>
                </a:ext>
              </a:extLst>
            </p:cNvPr>
            <p:cNvSpPr txBox="1">
              <a:spLocks/>
            </p:cNvSpPr>
            <p:nvPr/>
          </p:nvSpPr>
          <p:spPr>
            <a:xfrm>
              <a:off x="685143" y="7824704"/>
              <a:ext cx="6205514" cy="334950"/>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defTabSz="914400" eaLnBrk="0" fontAlgn="base" hangingPunct="0">
                <a:lnSpc>
                  <a:spcPct val="100000"/>
                </a:lnSpc>
                <a:spcBef>
                  <a:spcPct val="0"/>
                </a:spcBef>
                <a:spcAft>
                  <a:spcPct val="0"/>
                </a:spcAft>
                <a:buNone/>
              </a:pPr>
              <a:r>
                <a:rPr lang="fr-FR" altLang="fr-FR" sz="1200" u="sng" dirty="0">
                  <a:latin typeface="+mj-lt"/>
                  <a:ea typeface="Times New Roman" panose="02020603050405020304" pitchFamily="18" charset="0"/>
                  <a:cs typeface="Times New Roman" panose="02020603050405020304" pitchFamily="18" charset="0"/>
                </a:rPr>
                <a:t>Pression vulpin faible +/- véroniques, coquelicots :  </a:t>
              </a:r>
            </a:p>
          </p:txBody>
        </p:sp>
        <p:pic>
          <p:nvPicPr>
            <p:cNvPr id="47" name="Image 46">
              <a:extLst>
                <a:ext uri="{FF2B5EF4-FFF2-40B4-BE49-F238E27FC236}">
                  <a16:creationId xmlns:a16="http://schemas.microsoft.com/office/drawing/2014/main" id="{1EA90222-CB90-4004-B6FB-1FA3207F2460}"/>
                </a:ext>
              </a:extLst>
            </p:cNvPr>
            <p:cNvPicPr>
              <a:picLocks noChangeAspect="1"/>
            </p:cNvPicPr>
            <p:nvPr/>
          </p:nvPicPr>
          <p:blipFill>
            <a:blip r:embed="rId2"/>
            <a:stretch>
              <a:fillRect/>
            </a:stretch>
          </p:blipFill>
          <p:spPr>
            <a:xfrm>
              <a:off x="824940" y="8100823"/>
              <a:ext cx="324000" cy="324000"/>
            </a:xfrm>
            <a:prstGeom prst="rect">
              <a:avLst/>
            </a:prstGeom>
          </p:spPr>
        </p:pic>
        <p:sp>
          <p:nvSpPr>
            <p:cNvPr id="48" name="Espace réservé du contenu 2">
              <a:extLst>
                <a:ext uri="{FF2B5EF4-FFF2-40B4-BE49-F238E27FC236}">
                  <a16:creationId xmlns:a16="http://schemas.microsoft.com/office/drawing/2014/main" id="{E7A75EC2-0DDC-482F-9C35-927328FD60B8}"/>
                </a:ext>
              </a:extLst>
            </p:cNvPr>
            <p:cNvSpPr txBox="1">
              <a:spLocks/>
            </p:cNvSpPr>
            <p:nvPr/>
          </p:nvSpPr>
          <p:spPr>
            <a:xfrm>
              <a:off x="1148940" y="8145872"/>
              <a:ext cx="5752603" cy="278951"/>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En prélevée : </a:t>
              </a:r>
              <a:r>
                <a:rPr lang="fr-FR" altLang="fr-FR" sz="1200" b="1" dirty="0">
                  <a:ln w="0"/>
                  <a:solidFill>
                    <a:sysClr val="windowText" lastClr="000000"/>
                  </a:solidFill>
                  <a:latin typeface="+mj-lt"/>
                  <a:ea typeface="Times New Roman" panose="02020603050405020304" pitchFamily="18" charset="0"/>
                  <a:cs typeface="Times New Roman" panose="02020603050405020304" pitchFamily="18" charset="0"/>
                </a:rPr>
                <a:t>CELTIC </a:t>
              </a:r>
              <a:r>
                <a:rPr lang="fr-FR" altLang="fr-FR" sz="1200" dirty="0">
                  <a:ea typeface="Times New Roman" panose="02020603050405020304" pitchFamily="18" charset="0"/>
                  <a:cs typeface="Times New Roman" panose="02020603050405020304" pitchFamily="18" charset="0"/>
                  <a:sym typeface="Webdings" panose="05030102010509060703" pitchFamily="18" charset="2"/>
                  <a:hlinkClick r:id="rId5"/>
                </a:rPr>
                <a:t></a:t>
              </a:r>
              <a:r>
                <a:rPr lang="fr-FR" altLang="fr-FR" sz="1200" b="1" dirty="0">
                  <a:latin typeface="+mj-lt"/>
                  <a:ea typeface="Times New Roman" panose="02020603050405020304" pitchFamily="18" charset="0"/>
                  <a:cs typeface="Times New Roman" panose="02020603050405020304" pitchFamily="18" charset="0"/>
                </a:rPr>
                <a:t> </a:t>
              </a:r>
              <a:r>
                <a:rPr lang="fr-FR" altLang="fr-FR" sz="1200" dirty="0">
                  <a:latin typeface="+mj-lt"/>
                  <a:ea typeface="Times New Roman" panose="02020603050405020304" pitchFamily="18" charset="0"/>
                  <a:cs typeface="Times New Roman" panose="02020603050405020304" pitchFamily="18" charset="0"/>
                </a:rPr>
                <a:t>2 L/ha </a:t>
              </a:r>
            </a:p>
          </p:txBody>
        </p:sp>
        <p:sp>
          <p:nvSpPr>
            <p:cNvPr id="49" name="Rectangle 48">
              <a:extLst>
                <a:ext uri="{FF2B5EF4-FFF2-40B4-BE49-F238E27FC236}">
                  <a16:creationId xmlns:a16="http://schemas.microsoft.com/office/drawing/2014/main" id="{824A871D-BA52-4946-AD5F-97AC232EA624}"/>
                </a:ext>
              </a:extLst>
            </p:cNvPr>
            <p:cNvSpPr/>
            <p:nvPr/>
          </p:nvSpPr>
          <p:spPr>
            <a:xfrm>
              <a:off x="1136136" y="8442566"/>
              <a:ext cx="5532007" cy="461665"/>
            </a:xfrm>
            <a:prstGeom prst="rect">
              <a:avLst/>
            </a:prstGeom>
          </p:spPr>
          <p:txBody>
            <a:bodyPr wrap="square">
              <a:spAutoFit/>
            </a:bodyPr>
            <a:lstStyle/>
            <a:p>
              <a:r>
                <a:rPr lang="fr-FR" sz="1200" dirty="0">
                  <a:latin typeface="+mj-lt"/>
                </a:rPr>
                <a:t>Désherber les cultures au moyen d’un outil de désherbage mécanique (plus de détails </a:t>
              </a:r>
              <a:r>
                <a:rPr lang="fr-FR" sz="1200" dirty="0">
                  <a:latin typeface="+mj-lt"/>
                  <a:hlinkClick r:id="rId6"/>
                </a:rPr>
                <a:t>ici</a:t>
              </a:r>
              <a:r>
                <a:rPr lang="fr-FR" sz="1200" dirty="0">
                  <a:latin typeface="+mj-lt"/>
                </a:rPr>
                <a:t>)</a:t>
              </a:r>
            </a:p>
          </p:txBody>
        </p:sp>
        <p:pic>
          <p:nvPicPr>
            <p:cNvPr id="50" name="Image 49">
              <a:extLst>
                <a:ext uri="{FF2B5EF4-FFF2-40B4-BE49-F238E27FC236}">
                  <a16:creationId xmlns:a16="http://schemas.microsoft.com/office/drawing/2014/main" id="{BBF1B2CA-6AA4-4060-AE7C-111B7D337987}"/>
                </a:ext>
              </a:extLst>
            </p:cNvPr>
            <p:cNvPicPr>
              <a:picLocks noChangeAspect="1"/>
            </p:cNvPicPr>
            <p:nvPr/>
          </p:nvPicPr>
          <p:blipFill>
            <a:blip r:embed="rId7"/>
            <a:stretch>
              <a:fillRect/>
            </a:stretch>
          </p:blipFill>
          <p:spPr>
            <a:xfrm>
              <a:off x="818281" y="8498867"/>
              <a:ext cx="324000" cy="325301"/>
            </a:xfrm>
            <a:prstGeom prst="rect">
              <a:avLst/>
            </a:prstGeom>
          </p:spPr>
        </p:pic>
      </p:grpSp>
      <p:grpSp>
        <p:nvGrpSpPr>
          <p:cNvPr id="51" name="Groupe 50">
            <a:extLst>
              <a:ext uri="{FF2B5EF4-FFF2-40B4-BE49-F238E27FC236}">
                <a16:creationId xmlns:a16="http://schemas.microsoft.com/office/drawing/2014/main" id="{FFDFD52C-9301-4A61-9BC6-94FD92752665}"/>
              </a:ext>
            </a:extLst>
          </p:cNvPr>
          <p:cNvGrpSpPr/>
          <p:nvPr/>
        </p:nvGrpSpPr>
        <p:grpSpPr>
          <a:xfrm>
            <a:off x="835825" y="6718987"/>
            <a:ext cx="5549070" cy="890240"/>
            <a:chOff x="1052027" y="3337527"/>
            <a:chExt cx="5549070" cy="890240"/>
          </a:xfrm>
        </p:grpSpPr>
        <p:pic>
          <p:nvPicPr>
            <p:cNvPr id="52" name="Image 51">
              <a:extLst>
                <a:ext uri="{FF2B5EF4-FFF2-40B4-BE49-F238E27FC236}">
                  <a16:creationId xmlns:a16="http://schemas.microsoft.com/office/drawing/2014/main" id="{3D28FF62-54A8-4AD2-86DC-6DE0DC7BC00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889198" y="3493821"/>
              <a:ext cx="1367845" cy="596998"/>
            </a:xfrm>
            <a:prstGeom prst="rect">
              <a:avLst/>
            </a:prstGeom>
          </p:spPr>
        </p:pic>
        <p:sp>
          <p:nvSpPr>
            <p:cNvPr id="53" name="ZoneTexte 52">
              <a:extLst>
                <a:ext uri="{FF2B5EF4-FFF2-40B4-BE49-F238E27FC236}">
                  <a16:creationId xmlns:a16="http://schemas.microsoft.com/office/drawing/2014/main" id="{515170CE-8478-4028-937A-26F7607EB07D}"/>
                </a:ext>
              </a:extLst>
            </p:cNvPr>
            <p:cNvSpPr txBox="1"/>
            <p:nvPr/>
          </p:nvSpPr>
          <p:spPr>
            <a:xfrm>
              <a:off x="1052027" y="3587781"/>
              <a:ext cx="4392549" cy="461665"/>
            </a:xfrm>
            <a:prstGeom prst="rect">
              <a:avLst/>
            </a:prstGeom>
            <a:noFill/>
          </p:spPr>
          <p:txBody>
            <a:bodyPr wrap="square" rtlCol="0">
              <a:spAutoFit/>
            </a:bodyPr>
            <a:lstStyle/>
            <a:p>
              <a:pPr algn="ctr"/>
              <a:r>
                <a:rPr lang="fr-FR" sz="1200" b="1" dirty="0">
                  <a:solidFill>
                    <a:srgbClr val="2773B8"/>
                  </a:solidFill>
                  <a:latin typeface="+mj-lt"/>
                  <a:sym typeface="Wingdings" panose="05000000000000000000" pitchFamily="2" charset="2"/>
                </a:rPr>
                <a:t>Retrouver les meilleures fenêtres d’application </a:t>
              </a:r>
            </a:p>
            <a:p>
              <a:pPr algn="ctr"/>
              <a:r>
                <a:rPr lang="fr-FR" sz="1200" b="1" dirty="0">
                  <a:solidFill>
                    <a:srgbClr val="2773B8"/>
                  </a:solidFill>
                  <a:latin typeface="+mj-lt"/>
                  <a:sym typeface="Wingdings" panose="05000000000000000000" pitchFamily="2" charset="2"/>
                </a:rPr>
                <a:t>herbicides pour la semaine (</a:t>
              </a:r>
              <a:r>
                <a:rPr lang="fr-FR" sz="1200" b="1" dirty="0">
                  <a:solidFill>
                    <a:srgbClr val="2773B8"/>
                  </a:solidFill>
                  <a:latin typeface="+mj-lt"/>
                  <a:sym typeface="Wingdings" panose="05000000000000000000" pitchFamily="2" charset="2"/>
                  <a:hlinkClick r:id="rId9"/>
                </a:rPr>
                <a:t>cliquer ici</a:t>
              </a:r>
              <a:r>
                <a:rPr lang="fr-FR" sz="1200" b="1" dirty="0">
                  <a:solidFill>
                    <a:srgbClr val="2773B8"/>
                  </a:solidFill>
                  <a:latin typeface="+mj-lt"/>
                  <a:sym typeface="Wingdings" panose="05000000000000000000" pitchFamily="2" charset="2"/>
                </a:rPr>
                <a:t>).</a:t>
              </a:r>
              <a:endParaRPr lang="fr-FR" sz="1200" b="1" dirty="0">
                <a:solidFill>
                  <a:srgbClr val="2773B8"/>
                </a:solidFill>
                <a:latin typeface="+mj-lt"/>
              </a:endParaRPr>
            </a:p>
          </p:txBody>
        </p:sp>
        <p:sp>
          <p:nvSpPr>
            <p:cNvPr id="54" name="Rectangle à coins arrondis 16">
              <a:extLst>
                <a:ext uri="{FF2B5EF4-FFF2-40B4-BE49-F238E27FC236}">
                  <a16:creationId xmlns:a16="http://schemas.microsoft.com/office/drawing/2014/main" id="{1AC13ED9-CF7A-4A4A-9E30-D3537F6538AA}"/>
                </a:ext>
              </a:extLst>
            </p:cNvPr>
            <p:cNvSpPr/>
            <p:nvPr/>
          </p:nvSpPr>
          <p:spPr>
            <a:xfrm>
              <a:off x="1546338" y="3546256"/>
              <a:ext cx="5054759" cy="544564"/>
            </a:xfrm>
            <a:prstGeom prst="roundRect">
              <a:avLst>
                <a:gd name="adj" fmla="val 9215"/>
              </a:avLst>
            </a:prstGeom>
            <a:noFill/>
            <a:ln w="19050">
              <a:solidFill>
                <a:srgbClr val="2773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5" name="Image 54">
              <a:extLst>
                <a:ext uri="{FF2B5EF4-FFF2-40B4-BE49-F238E27FC236}">
                  <a16:creationId xmlns:a16="http://schemas.microsoft.com/office/drawing/2014/main" id="{9211808D-0CBF-4970-96E9-EE0A40BD7AE9}"/>
                </a:ext>
              </a:extLst>
            </p:cNvPr>
            <p:cNvPicPr>
              <a:picLocks noChangeAspect="1"/>
            </p:cNvPicPr>
            <p:nvPr/>
          </p:nvPicPr>
          <p:blipFill>
            <a:blip r:embed="rId2"/>
            <a:stretch>
              <a:fillRect/>
            </a:stretch>
          </p:blipFill>
          <p:spPr>
            <a:xfrm>
              <a:off x="1354651" y="3337527"/>
              <a:ext cx="400332" cy="400332"/>
            </a:xfrm>
            <a:prstGeom prst="rect">
              <a:avLst/>
            </a:prstGeom>
          </p:spPr>
        </p:pic>
        <p:pic>
          <p:nvPicPr>
            <p:cNvPr id="56" name="Image 55">
              <a:extLst>
                <a:ext uri="{FF2B5EF4-FFF2-40B4-BE49-F238E27FC236}">
                  <a16:creationId xmlns:a16="http://schemas.microsoft.com/office/drawing/2014/main" id="{406B17BB-A4CE-4ADC-AFF3-08E6E26BC756}"/>
                </a:ext>
              </a:extLst>
            </p:cNvPr>
            <p:cNvPicPr>
              <a:picLocks noChangeAspect="1"/>
            </p:cNvPicPr>
            <p:nvPr/>
          </p:nvPicPr>
          <p:blipFill>
            <a:blip r:embed="rId10"/>
            <a:stretch>
              <a:fillRect/>
            </a:stretch>
          </p:blipFill>
          <p:spPr>
            <a:xfrm>
              <a:off x="6189703" y="3959116"/>
              <a:ext cx="268651" cy="268651"/>
            </a:xfrm>
            <a:prstGeom prst="rect">
              <a:avLst/>
            </a:prstGeom>
          </p:spPr>
        </p:pic>
        <p:pic>
          <p:nvPicPr>
            <p:cNvPr id="57" name="Image 56">
              <a:extLst>
                <a:ext uri="{FF2B5EF4-FFF2-40B4-BE49-F238E27FC236}">
                  <a16:creationId xmlns:a16="http://schemas.microsoft.com/office/drawing/2014/main" id="{F919A1F9-B03E-4DFD-8834-7BDE2496CB7B}"/>
                </a:ext>
              </a:extLst>
            </p:cNvPr>
            <p:cNvPicPr>
              <a:picLocks noChangeAspect="1"/>
            </p:cNvPicPr>
            <p:nvPr/>
          </p:nvPicPr>
          <p:blipFill>
            <a:blip r:embed="rId11"/>
            <a:stretch>
              <a:fillRect/>
            </a:stretch>
          </p:blipFill>
          <p:spPr>
            <a:xfrm>
              <a:off x="5511663" y="3956493"/>
              <a:ext cx="268651" cy="268651"/>
            </a:xfrm>
            <a:prstGeom prst="rect">
              <a:avLst/>
            </a:prstGeom>
          </p:spPr>
        </p:pic>
        <p:pic>
          <p:nvPicPr>
            <p:cNvPr id="58" name="Image 57">
              <a:extLst>
                <a:ext uri="{FF2B5EF4-FFF2-40B4-BE49-F238E27FC236}">
                  <a16:creationId xmlns:a16="http://schemas.microsoft.com/office/drawing/2014/main" id="{25079272-0AEA-4513-B847-4B7D18C17693}"/>
                </a:ext>
              </a:extLst>
            </p:cNvPr>
            <p:cNvPicPr>
              <a:picLocks noChangeAspect="1"/>
            </p:cNvPicPr>
            <p:nvPr/>
          </p:nvPicPr>
          <p:blipFill>
            <a:blip r:embed="rId12"/>
            <a:stretch>
              <a:fillRect/>
            </a:stretch>
          </p:blipFill>
          <p:spPr>
            <a:xfrm>
              <a:off x="5853314" y="3959116"/>
              <a:ext cx="268651" cy="265699"/>
            </a:xfrm>
            <a:prstGeom prst="rect">
              <a:avLst/>
            </a:prstGeom>
          </p:spPr>
        </p:pic>
      </p:grpSp>
    </p:spTree>
    <p:extLst>
      <p:ext uri="{BB962C8B-B14F-4D97-AF65-F5344CB8AC3E}">
        <p14:creationId xmlns:p14="http://schemas.microsoft.com/office/powerpoint/2010/main" val="765051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248342D7-0459-4037-ACAD-C9B7939D34D5}"/>
              </a:ext>
            </a:extLst>
          </p:cNvPr>
          <p:cNvSpPr>
            <a:spLocks noGrp="1"/>
          </p:cNvSpPr>
          <p:nvPr>
            <p:ph type="sldNum" sz="quarter" idx="12"/>
          </p:nvPr>
        </p:nvSpPr>
        <p:spPr/>
        <p:txBody>
          <a:bodyPr/>
          <a:lstStyle/>
          <a:p>
            <a:fld id="{1614FB81-BBF8-4479-92EF-B55AD503E7BA}" type="slidenum">
              <a:rPr lang="fr-FR" smtClean="0"/>
              <a:t>14</a:t>
            </a:fld>
            <a:endParaRPr lang="fr-FR"/>
          </a:p>
        </p:txBody>
      </p:sp>
      <p:sp>
        <p:nvSpPr>
          <p:cNvPr id="3" name="ZoneTexte 2">
            <a:extLst>
              <a:ext uri="{FF2B5EF4-FFF2-40B4-BE49-F238E27FC236}">
                <a16:creationId xmlns:a16="http://schemas.microsoft.com/office/drawing/2014/main" id="{932DD1DC-5943-4717-A364-E14BB907C3BA}"/>
              </a:ext>
            </a:extLst>
          </p:cNvPr>
          <p:cNvSpPr txBox="1"/>
          <p:nvPr/>
        </p:nvSpPr>
        <p:spPr>
          <a:xfrm>
            <a:off x="714691" y="1618538"/>
            <a:ext cx="5272166" cy="338554"/>
          </a:xfrm>
          <a:prstGeom prst="rect">
            <a:avLst/>
          </a:prstGeom>
          <a:noFill/>
        </p:spPr>
        <p:txBody>
          <a:bodyPr wrap="square" rtlCol="0">
            <a:spAutoFit/>
          </a:bodyPr>
          <a:lstStyle/>
          <a:p>
            <a:r>
              <a:rPr lang="fr-FR" sz="1600" b="1" dirty="0">
                <a:solidFill>
                  <a:schemeClr val="accent6"/>
                </a:solidFill>
                <a:latin typeface="+mj-lt"/>
              </a:rPr>
              <a:t>Protéagineux de printemps</a:t>
            </a:r>
          </a:p>
        </p:txBody>
      </p:sp>
      <p:sp>
        <p:nvSpPr>
          <p:cNvPr id="4" name="ZoneTexte 3">
            <a:extLst>
              <a:ext uri="{FF2B5EF4-FFF2-40B4-BE49-F238E27FC236}">
                <a16:creationId xmlns:a16="http://schemas.microsoft.com/office/drawing/2014/main" id="{43B62630-0E39-4F40-AB76-07CA19B7592F}"/>
              </a:ext>
            </a:extLst>
          </p:cNvPr>
          <p:cNvSpPr txBox="1"/>
          <p:nvPr/>
        </p:nvSpPr>
        <p:spPr>
          <a:xfrm>
            <a:off x="714691" y="1935644"/>
            <a:ext cx="5272166" cy="307777"/>
          </a:xfrm>
          <a:prstGeom prst="rect">
            <a:avLst/>
          </a:prstGeom>
          <a:noFill/>
        </p:spPr>
        <p:txBody>
          <a:bodyPr wrap="square" rtlCol="0">
            <a:spAutoFit/>
          </a:bodyPr>
          <a:lstStyle/>
          <a:p>
            <a:r>
              <a:rPr lang="fr-FR" sz="1400" b="1" dirty="0">
                <a:latin typeface="+mj-lt"/>
              </a:rPr>
              <a:t>Semis</a:t>
            </a:r>
          </a:p>
        </p:txBody>
      </p:sp>
      <p:sp>
        <p:nvSpPr>
          <p:cNvPr id="5" name="Espace réservé du contenu 2">
            <a:extLst>
              <a:ext uri="{FF2B5EF4-FFF2-40B4-BE49-F238E27FC236}">
                <a16:creationId xmlns:a16="http://schemas.microsoft.com/office/drawing/2014/main" id="{9F51E626-121A-4704-AE07-2554654FD7A8}"/>
              </a:ext>
            </a:extLst>
          </p:cNvPr>
          <p:cNvSpPr txBox="1">
            <a:spLocks/>
          </p:cNvSpPr>
          <p:nvPr/>
        </p:nvSpPr>
        <p:spPr>
          <a:xfrm>
            <a:off x="714691" y="2197303"/>
            <a:ext cx="6142265" cy="1248898"/>
          </a:xfrm>
          <a:prstGeom prst="rect">
            <a:avLst/>
          </a:prstGeom>
        </p:spPr>
        <p:txBody>
          <a:bodyPr vert="horz" lIns="91440" tIns="45720" rIns="91440" bIns="45720" rtlCol="0">
            <a:normAutofit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just"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Semer sur un sol suffisamment ressuyé et aéré (pour favoriser le développement des nodosités), à une profondeur de 5 cm environ pour préserver la culture des dégâts d’oiseaux. Ne pas semer trop dense pour ne pas accroitre le risque maladies. </a:t>
            </a:r>
          </a:p>
          <a:p>
            <a:pPr marL="0" lvl="0" indent="0" algn="just" defTabSz="914400" eaLnBrk="0" fontAlgn="base" hangingPunct="0">
              <a:lnSpc>
                <a:spcPct val="100000"/>
              </a:lnSpc>
              <a:spcBef>
                <a:spcPct val="0"/>
              </a:spcBef>
              <a:spcAft>
                <a:spcPct val="0"/>
              </a:spcAft>
              <a:buNone/>
            </a:pPr>
            <a:endParaRPr lang="fr-FR" altLang="fr-FR" sz="1200" dirty="0">
              <a:latin typeface="+mj-lt"/>
              <a:ea typeface="Times New Roman" panose="02020603050405020304" pitchFamily="18" charset="0"/>
              <a:cs typeface="Times New Roman" panose="02020603050405020304" pitchFamily="18" charset="0"/>
            </a:endParaRPr>
          </a:p>
          <a:p>
            <a:pPr marL="0" lvl="0" indent="0" algn="just" defTabSz="914400" eaLnBrk="0" fontAlgn="base" hangingPunct="0">
              <a:lnSpc>
                <a:spcPct val="100000"/>
              </a:lnSpc>
              <a:spcBef>
                <a:spcPct val="0"/>
              </a:spcBef>
              <a:spcAft>
                <a:spcPct val="0"/>
              </a:spcAft>
              <a:buNone/>
            </a:pPr>
            <a:r>
              <a:rPr lang="fr-FR" altLang="fr-FR" sz="1200" u="sng" dirty="0">
                <a:latin typeface="+mj-lt"/>
                <a:ea typeface="Times New Roman" panose="02020603050405020304" pitchFamily="18" charset="0"/>
                <a:cs typeface="Times New Roman" panose="02020603050405020304" pitchFamily="18" charset="0"/>
              </a:rPr>
              <a:t>Pois</a:t>
            </a:r>
            <a:r>
              <a:rPr lang="fr-FR" altLang="fr-FR" sz="1200" dirty="0">
                <a:latin typeface="+mj-lt"/>
                <a:ea typeface="Times New Roman" panose="02020603050405020304" pitchFamily="18" charset="0"/>
                <a:cs typeface="Times New Roman" panose="02020603050405020304" pitchFamily="18" charset="0"/>
              </a:rPr>
              <a:t> : </a:t>
            </a:r>
            <a:r>
              <a:rPr lang="fr-FR" altLang="fr-FR" sz="1200" dirty="0">
                <a:latin typeface="+mj-lt"/>
                <a:ea typeface="Times New Roman" panose="02020603050405020304" pitchFamily="18" charset="0"/>
                <a:cs typeface="Times New Roman" panose="02020603050405020304" pitchFamily="18" charset="0"/>
                <a:sym typeface="Wingdings" panose="05000000000000000000" pitchFamily="2" charset="2"/>
              </a:rPr>
              <a:t>90 grains/m²</a:t>
            </a:r>
          </a:p>
          <a:p>
            <a:pPr marL="0" lvl="0" indent="0" algn="just" defTabSz="914400" eaLnBrk="0" fontAlgn="base" hangingPunct="0">
              <a:lnSpc>
                <a:spcPct val="100000"/>
              </a:lnSpc>
              <a:spcBef>
                <a:spcPct val="0"/>
              </a:spcBef>
              <a:spcAft>
                <a:spcPct val="0"/>
              </a:spcAft>
              <a:buNone/>
            </a:pPr>
            <a:endParaRPr lang="fr-FR" altLang="fr-FR" sz="1200" dirty="0">
              <a:latin typeface="+mj-lt"/>
              <a:ea typeface="Times New Roman" panose="02020603050405020304" pitchFamily="18" charset="0"/>
              <a:cs typeface="Times New Roman" panose="02020603050405020304" pitchFamily="18" charset="0"/>
              <a:sym typeface="Wingdings" panose="05000000000000000000" pitchFamily="2" charset="2"/>
            </a:endParaRPr>
          </a:p>
          <a:p>
            <a:pPr marL="0" lvl="0" indent="0" algn="just" defTabSz="914400" eaLnBrk="0" fontAlgn="base" hangingPunct="0">
              <a:lnSpc>
                <a:spcPct val="100000"/>
              </a:lnSpc>
              <a:spcBef>
                <a:spcPct val="0"/>
              </a:spcBef>
              <a:spcAft>
                <a:spcPct val="0"/>
              </a:spcAft>
              <a:buNone/>
            </a:pPr>
            <a:r>
              <a:rPr lang="fr-FR" altLang="fr-FR" sz="1200" u="sng" dirty="0">
                <a:latin typeface="+mj-lt"/>
                <a:ea typeface="Times New Roman" panose="02020603050405020304" pitchFamily="18" charset="0"/>
                <a:cs typeface="Times New Roman" panose="02020603050405020304" pitchFamily="18" charset="0"/>
                <a:sym typeface="Wingdings" panose="05000000000000000000" pitchFamily="2" charset="2"/>
              </a:rPr>
              <a:t>Féveroles</a:t>
            </a:r>
            <a:r>
              <a:rPr lang="fr-FR" altLang="fr-FR" sz="1200" dirty="0">
                <a:latin typeface="+mj-lt"/>
                <a:ea typeface="Times New Roman" panose="02020603050405020304" pitchFamily="18" charset="0"/>
                <a:cs typeface="Times New Roman" panose="02020603050405020304" pitchFamily="18" charset="0"/>
                <a:sym typeface="Wingdings" panose="05000000000000000000" pitchFamily="2" charset="2"/>
              </a:rPr>
              <a:t> : 45 à 50 grains/m²</a:t>
            </a:r>
            <a:endParaRPr lang="fr-FR" altLang="fr-FR" sz="1200" dirty="0">
              <a:latin typeface="+mj-lt"/>
              <a:ea typeface="Times New Roman" panose="02020603050405020304" pitchFamily="18" charset="0"/>
              <a:cs typeface="Times New Roman" panose="02020603050405020304" pitchFamily="18" charset="0"/>
            </a:endParaRPr>
          </a:p>
        </p:txBody>
      </p:sp>
      <p:grpSp>
        <p:nvGrpSpPr>
          <p:cNvPr id="6" name="Groupe 5">
            <a:extLst>
              <a:ext uri="{FF2B5EF4-FFF2-40B4-BE49-F238E27FC236}">
                <a16:creationId xmlns:a16="http://schemas.microsoft.com/office/drawing/2014/main" id="{4FE62FD1-4BC6-45E1-8055-B556FD89CFC8}"/>
              </a:ext>
            </a:extLst>
          </p:cNvPr>
          <p:cNvGrpSpPr/>
          <p:nvPr/>
        </p:nvGrpSpPr>
        <p:grpSpPr>
          <a:xfrm>
            <a:off x="712773" y="3465855"/>
            <a:ext cx="6520517" cy="2153494"/>
            <a:chOff x="664054" y="6817903"/>
            <a:chExt cx="6520517" cy="2153494"/>
          </a:xfrm>
        </p:grpSpPr>
        <p:sp>
          <p:nvSpPr>
            <p:cNvPr id="7" name="ZoneTexte 6">
              <a:extLst>
                <a:ext uri="{FF2B5EF4-FFF2-40B4-BE49-F238E27FC236}">
                  <a16:creationId xmlns:a16="http://schemas.microsoft.com/office/drawing/2014/main" id="{1ACEDC12-F4AF-4418-9A50-0103C4C5D0C8}"/>
                </a:ext>
              </a:extLst>
            </p:cNvPr>
            <p:cNvSpPr txBox="1"/>
            <p:nvPr/>
          </p:nvSpPr>
          <p:spPr>
            <a:xfrm>
              <a:off x="665972" y="6817903"/>
              <a:ext cx="5272166" cy="307777"/>
            </a:xfrm>
            <a:prstGeom prst="rect">
              <a:avLst/>
            </a:prstGeom>
            <a:noFill/>
          </p:spPr>
          <p:txBody>
            <a:bodyPr wrap="square" rtlCol="0">
              <a:spAutoFit/>
            </a:bodyPr>
            <a:lstStyle/>
            <a:p>
              <a:r>
                <a:rPr lang="fr-FR" sz="1400" b="1" dirty="0">
                  <a:latin typeface="+mj-lt"/>
                </a:rPr>
                <a:t>Adventices</a:t>
              </a:r>
            </a:p>
          </p:txBody>
        </p:sp>
        <p:pic>
          <p:nvPicPr>
            <p:cNvPr id="8" name="Image 7">
              <a:extLst>
                <a:ext uri="{FF2B5EF4-FFF2-40B4-BE49-F238E27FC236}">
                  <a16:creationId xmlns:a16="http://schemas.microsoft.com/office/drawing/2014/main" id="{C3B45FA7-A876-4F86-8C01-653E495D0925}"/>
                </a:ext>
              </a:extLst>
            </p:cNvPr>
            <p:cNvPicPr>
              <a:picLocks noChangeAspect="1"/>
            </p:cNvPicPr>
            <p:nvPr/>
          </p:nvPicPr>
          <p:blipFill>
            <a:blip r:embed="rId2"/>
            <a:stretch>
              <a:fillRect/>
            </a:stretch>
          </p:blipFill>
          <p:spPr>
            <a:xfrm>
              <a:off x="794884" y="8396248"/>
              <a:ext cx="324000" cy="324000"/>
            </a:xfrm>
            <a:prstGeom prst="rect">
              <a:avLst/>
            </a:prstGeom>
          </p:spPr>
        </p:pic>
        <p:sp>
          <p:nvSpPr>
            <p:cNvPr id="9" name="Espace réservé du contenu 2">
              <a:extLst>
                <a:ext uri="{FF2B5EF4-FFF2-40B4-BE49-F238E27FC236}">
                  <a16:creationId xmlns:a16="http://schemas.microsoft.com/office/drawing/2014/main" id="{86C881B9-29C9-4BF6-937D-1F1A72259B94}"/>
                </a:ext>
              </a:extLst>
            </p:cNvPr>
            <p:cNvSpPr txBox="1">
              <a:spLocks/>
            </p:cNvSpPr>
            <p:nvPr/>
          </p:nvSpPr>
          <p:spPr>
            <a:xfrm>
              <a:off x="1105390" y="8421345"/>
              <a:ext cx="5752603" cy="550052"/>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None/>
              </a:pPr>
              <a:r>
                <a:rPr lang="fr-FR" altLang="fr-FR" sz="1200" b="1" dirty="0">
                  <a:solidFill>
                    <a:srgbClr val="FF0000"/>
                  </a:solidFill>
                  <a:latin typeface="+mj-lt"/>
                  <a:ea typeface="Times New Roman" panose="02020603050405020304" pitchFamily="18" charset="0"/>
                  <a:cs typeface="Times New Roman" panose="02020603050405020304" pitchFamily="18" charset="0"/>
                </a:rPr>
                <a:t>Pour le CHANDOR, respecter un DVP de 20m à proximité des cours d’eau (et points) d’eau. </a:t>
              </a:r>
              <a:endParaRPr lang="fr-FR" altLang="fr-FR" sz="1200" dirty="0">
                <a:solidFill>
                  <a:srgbClr val="FF0000"/>
                </a:solidFill>
                <a:latin typeface="+mj-lt"/>
                <a:ea typeface="Times New Roman" panose="02020603050405020304" pitchFamily="18" charset="0"/>
                <a:cs typeface="Times New Roman" panose="02020603050405020304" pitchFamily="18" charset="0"/>
              </a:endParaRPr>
            </a:p>
            <a:p>
              <a:pPr marL="0" lvl="0" indent="0" defTabSz="914400" eaLnBrk="0" fontAlgn="base" hangingPunct="0">
                <a:lnSpc>
                  <a:spcPct val="100000"/>
                </a:lnSpc>
                <a:spcBef>
                  <a:spcPct val="0"/>
                </a:spcBef>
                <a:spcAft>
                  <a:spcPct val="0"/>
                </a:spcAft>
                <a:buNone/>
              </a:pPr>
              <a:endParaRPr lang="fr-FR" altLang="fr-FR" sz="1200" dirty="0">
                <a:solidFill>
                  <a:srgbClr val="FF0000"/>
                </a:solidFill>
                <a:latin typeface="+mj-lt"/>
                <a:ea typeface="Times New Roman" panose="02020603050405020304" pitchFamily="18" charset="0"/>
                <a:cs typeface="Times New Roman" panose="02020603050405020304" pitchFamily="18" charset="0"/>
              </a:endParaRPr>
            </a:p>
          </p:txBody>
        </p:sp>
        <p:sp>
          <p:nvSpPr>
            <p:cNvPr id="10" name="Espace réservé du contenu 2">
              <a:extLst>
                <a:ext uri="{FF2B5EF4-FFF2-40B4-BE49-F238E27FC236}">
                  <a16:creationId xmlns:a16="http://schemas.microsoft.com/office/drawing/2014/main" id="{26DE9F71-D3E0-4956-AC6B-226275DB10FC}"/>
                </a:ext>
              </a:extLst>
            </p:cNvPr>
            <p:cNvSpPr txBox="1">
              <a:spLocks/>
            </p:cNvSpPr>
            <p:nvPr/>
          </p:nvSpPr>
          <p:spPr>
            <a:xfrm>
              <a:off x="664054" y="7114662"/>
              <a:ext cx="6205514" cy="509670"/>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defTabSz="914400" eaLnBrk="0" fontAlgn="base" hangingPunct="0">
                <a:lnSpc>
                  <a:spcPct val="100000"/>
                </a:lnSpc>
                <a:spcBef>
                  <a:spcPct val="0"/>
                </a:spcBef>
                <a:spcAft>
                  <a:spcPct val="0"/>
                </a:spcAft>
                <a:buNone/>
              </a:pPr>
              <a:r>
                <a:rPr lang="fr-FR" altLang="fr-FR" sz="1200" u="sng" dirty="0">
                  <a:latin typeface="+mj-lt"/>
                  <a:ea typeface="Times New Roman" panose="02020603050405020304" pitchFamily="18" charset="0"/>
                  <a:cs typeface="Times New Roman" panose="02020603050405020304" pitchFamily="18" charset="0"/>
                </a:rPr>
                <a:t>Complexe </a:t>
              </a:r>
              <a:r>
                <a:rPr lang="fr-FR" altLang="fr-FR" sz="1200" u="sng" dirty="0" err="1">
                  <a:latin typeface="+mj-lt"/>
                  <a:ea typeface="Times New Roman" panose="02020603050405020304" pitchFamily="18" charset="0"/>
                  <a:cs typeface="Times New Roman" panose="02020603050405020304" pitchFamily="18" charset="0"/>
                </a:rPr>
                <a:t>dicots</a:t>
              </a:r>
              <a:r>
                <a:rPr lang="fr-FR" altLang="fr-FR" sz="1200" u="sng" dirty="0">
                  <a:latin typeface="+mj-lt"/>
                  <a:ea typeface="Times New Roman" panose="02020603050405020304" pitchFamily="18" charset="0"/>
                  <a:cs typeface="Times New Roman" panose="02020603050405020304" pitchFamily="18" charset="0"/>
                </a:rPr>
                <a:t>/graminées :  </a:t>
              </a:r>
            </a:p>
          </p:txBody>
        </p:sp>
        <p:pic>
          <p:nvPicPr>
            <p:cNvPr id="11" name="Image 10">
              <a:extLst>
                <a:ext uri="{FF2B5EF4-FFF2-40B4-BE49-F238E27FC236}">
                  <a16:creationId xmlns:a16="http://schemas.microsoft.com/office/drawing/2014/main" id="{B0DBFDCA-3F38-49A8-A496-0B9A54EDCDF5}"/>
                </a:ext>
              </a:extLst>
            </p:cNvPr>
            <p:cNvPicPr>
              <a:picLocks noChangeAspect="1"/>
            </p:cNvPicPr>
            <p:nvPr/>
          </p:nvPicPr>
          <p:blipFill>
            <a:blip r:embed="rId3"/>
            <a:stretch>
              <a:fillRect/>
            </a:stretch>
          </p:blipFill>
          <p:spPr>
            <a:xfrm>
              <a:off x="792965" y="7434325"/>
              <a:ext cx="324000" cy="324000"/>
            </a:xfrm>
            <a:prstGeom prst="rect">
              <a:avLst/>
            </a:prstGeom>
          </p:spPr>
        </p:pic>
        <p:sp>
          <p:nvSpPr>
            <p:cNvPr id="12" name="Espace réservé du contenu 2">
              <a:extLst>
                <a:ext uri="{FF2B5EF4-FFF2-40B4-BE49-F238E27FC236}">
                  <a16:creationId xmlns:a16="http://schemas.microsoft.com/office/drawing/2014/main" id="{3EFFA4BD-D7DE-4F91-AC20-51586E18EBA3}"/>
                </a:ext>
              </a:extLst>
            </p:cNvPr>
            <p:cNvSpPr txBox="1">
              <a:spLocks/>
            </p:cNvSpPr>
            <p:nvPr/>
          </p:nvSpPr>
          <p:spPr>
            <a:xfrm>
              <a:off x="1116965" y="7479374"/>
              <a:ext cx="6067606" cy="278951"/>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defTabSz="914400" eaLnBrk="0" fontAlgn="base" hangingPunct="0">
                <a:lnSpc>
                  <a:spcPct val="100000"/>
                </a:lnSpc>
                <a:spcBef>
                  <a:spcPct val="0"/>
                </a:spcBef>
                <a:spcAft>
                  <a:spcPct val="0"/>
                </a:spcAft>
                <a:buNone/>
              </a:pPr>
              <a:r>
                <a:rPr lang="fr-FR" altLang="fr-FR" sz="1200" spc="-30" dirty="0">
                  <a:latin typeface="+mj-lt"/>
                  <a:ea typeface="Times New Roman" panose="02020603050405020304" pitchFamily="18" charset="0"/>
                  <a:cs typeface="Times New Roman" panose="02020603050405020304" pitchFamily="18" charset="0"/>
                </a:rPr>
                <a:t>En prélevée : </a:t>
              </a:r>
              <a:r>
                <a:rPr lang="fr-FR" altLang="fr-FR" sz="1200" b="1" spc="-30" dirty="0">
                  <a:latin typeface="+mj-lt"/>
                  <a:ea typeface="Times New Roman" panose="02020603050405020304" pitchFamily="18" charset="0"/>
                  <a:cs typeface="Times New Roman" panose="02020603050405020304" pitchFamily="18" charset="0"/>
                </a:rPr>
                <a:t>NIRVANA S </a:t>
              </a:r>
              <a:r>
                <a:rPr lang="fr-FR" altLang="fr-FR" sz="1200" spc="-30" dirty="0">
                  <a:ea typeface="Times New Roman" panose="02020603050405020304" pitchFamily="18" charset="0"/>
                  <a:cs typeface="Times New Roman" panose="02020603050405020304" pitchFamily="18" charset="0"/>
                  <a:sym typeface="Webdings" panose="05030102010509060703" pitchFamily="18" charset="2"/>
                  <a:hlinkClick r:id="rId4"/>
                </a:rPr>
                <a:t></a:t>
              </a:r>
              <a:r>
                <a:rPr lang="fr-FR" altLang="fr-FR" sz="1200" spc="-30" dirty="0">
                  <a:ea typeface="Times New Roman" panose="02020603050405020304" pitchFamily="18" charset="0"/>
                  <a:cs typeface="Times New Roman" panose="02020603050405020304" pitchFamily="18" charset="0"/>
                  <a:sym typeface="Webdings" panose="05030102010509060703" pitchFamily="18" charset="2"/>
                </a:rPr>
                <a:t> </a:t>
              </a:r>
              <a:r>
                <a:rPr lang="fr-FR" altLang="fr-FR" sz="1200" spc="-30" dirty="0">
                  <a:latin typeface="+mj-lt"/>
                  <a:ea typeface="Times New Roman" panose="02020603050405020304" pitchFamily="18" charset="0"/>
                  <a:cs typeface="Times New Roman" panose="02020603050405020304" pitchFamily="18" charset="0"/>
                </a:rPr>
                <a:t>2</a:t>
              </a:r>
              <a:r>
                <a:rPr lang="fr-FR" altLang="fr-FR" sz="1200" b="1" spc="-30" dirty="0">
                  <a:latin typeface="+mj-lt"/>
                  <a:ea typeface="Times New Roman" panose="02020603050405020304" pitchFamily="18" charset="0"/>
                  <a:cs typeface="Times New Roman" panose="02020603050405020304" pitchFamily="18" charset="0"/>
                </a:rPr>
                <a:t> </a:t>
              </a:r>
              <a:r>
                <a:rPr lang="fr-FR" altLang="fr-FR" sz="1200" spc="-30" dirty="0">
                  <a:latin typeface="+mj-lt"/>
                  <a:ea typeface="Times New Roman" panose="02020603050405020304" pitchFamily="18" charset="0"/>
                  <a:cs typeface="Times New Roman" panose="02020603050405020304" pitchFamily="18" charset="0"/>
                </a:rPr>
                <a:t>L/ha </a:t>
              </a:r>
              <a:r>
                <a:rPr lang="fr-FR" altLang="fr-FR" sz="1200" b="1" spc="-30" dirty="0">
                  <a:latin typeface="+mj-lt"/>
                  <a:ea typeface="Times New Roman" panose="02020603050405020304" pitchFamily="18" charset="0"/>
                  <a:cs typeface="Times New Roman" panose="02020603050405020304" pitchFamily="18" charset="0"/>
                </a:rPr>
                <a:t>+ CHANDOR </a:t>
              </a:r>
              <a:r>
                <a:rPr lang="fr-FR" altLang="fr-FR" sz="1200" spc="-30" dirty="0">
                  <a:ea typeface="Times New Roman" panose="02020603050405020304" pitchFamily="18" charset="0"/>
                  <a:cs typeface="Times New Roman" panose="02020603050405020304" pitchFamily="18" charset="0"/>
                  <a:sym typeface="Webdings" panose="05030102010509060703" pitchFamily="18" charset="2"/>
                  <a:hlinkClick r:id="rId5"/>
                </a:rPr>
                <a:t></a:t>
              </a:r>
              <a:r>
                <a:rPr lang="fr-FR" altLang="fr-FR" sz="1200" spc="-30" dirty="0">
                  <a:ea typeface="Times New Roman" panose="02020603050405020304" pitchFamily="18" charset="0"/>
                  <a:cs typeface="Times New Roman" panose="02020603050405020304" pitchFamily="18" charset="0"/>
                  <a:sym typeface="Webdings" panose="05030102010509060703" pitchFamily="18" charset="2"/>
                </a:rPr>
                <a:t> </a:t>
              </a:r>
              <a:r>
                <a:rPr lang="fr-FR" altLang="fr-FR" sz="1200" spc="-30" dirty="0">
                  <a:latin typeface="+mj-lt"/>
                  <a:ea typeface="Times New Roman" panose="02020603050405020304" pitchFamily="18" charset="0"/>
                  <a:cs typeface="Times New Roman" panose="02020603050405020304" pitchFamily="18" charset="0"/>
                </a:rPr>
                <a:t>1,5 L/ha </a:t>
              </a:r>
              <a:r>
                <a:rPr lang="fr-FR" altLang="fr-FR" sz="1200" b="1" spc="-30" dirty="0">
                  <a:latin typeface="+mj-lt"/>
                  <a:ea typeface="Times New Roman" panose="02020603050405020304" pitchFamily="18" charset="0"/>
                  <a:cs typeface="Times New Roman" panose="02020603050405020304" pitchFamily="18" charset="0"/>
                </a:rPr>
                <a:t>+ CENTIUM 36CS </a:t>
              </a:r>
              <a:r>
                <a:rPr lang="fr-FR" altLang="fr-FR" sz="1200" spc="-30" dirty="0">
                  <a:ea typeface="Times New Roman" panose="02020603050405020304" pitchFamily="18" charset="0"/>
                  <a:cs typeface="Times New Roman" panose="02020603050405020304" pitchFamily="18" charset="0"/>
                  <a:sym typeface="Webdings" panose="05030102010509060703" pitchFamily="18" charset="2"/>
                  <a:hlinkClick r:id="rId6"/>
                </a:rPr>
                <a:t></a:t>
              </a:r>
              <a:r>
                <a:rPr lang="fr-FR" altLang="fr-FR" sz="1200" spc="-30" dirty="0">
                  <a:ea typeface="Times New Roman" panose="02020603050405020304" pitchFamily="18" charset="0"/>
                  <a:cs typeface="Times New Roman" panose="02020603050405020304" pitchFamily="18" charset="0"/>
                  <a:sym typeface="Webdings" panose="05030102010509060703" pitchFamily="18" charset="2"/>
                </a:rPr>
                <a:t> </a:t>
              </a:r>
              <a:r>
                <a:rPr lang="fr-FR" altLang="fr-FR" sz="1200" spc="-30" dirty="0">
                  <a:latin typeface="+mj-lt"/>
                  <a:ea typeface="Times New Roman" panose="02020603050405020304" pitchFamily="18" charset="0"/>
                  <a:cs typeface="Times New Roman" panose="02020603050405020304" pitchFamily="18" charset="0"/>
                </a:rPr>
                <a:t>0,15 L/ha</a:t>
              </a:r>
            </a:p>
          </p:txBody>
        </p:sp>
        <p:sp>
          <p:nvSpPr>
            <p:cNvPr id="13" name="Rectangle 12">
              <a:extLst>
                <a:ext uri="{FF2B5EF4-FFF2-40B4-BE49-F238E27FC236}">
                  <a16:creationId xmlns:a16="http://schemas.microsoft.com/office/drawing/2014/main" id="{B2A3C9B2-3572-4F12-B8D7-14D31D7DE613}"/>
                </a:ext>
              </a:extLst>
            </p:cNvPr>
            <p:cNvSpPr/>
            <p:nvPr/>
          </p:nvSpPr>
          <p:spPr>
            <a:xfrm>
              <a:off x="1116965" y="7836137"/>
              <a:ext cx="5532007" cy="461665"/>
            </a:xfrm>
            <a:prstGeom prst="rect">
              <a:avLst/>
            </a:prstGeom>
          </p:spPr>
          <p:txBody>
            <a:bodyPr wrap="square">
              <a:spAutoFit/>
            </a:bodyPr>
            <a:lstStyle/>
            <a:p>
              <a:r>
                <a:rPr lang="fr-FR" sz="1200" dirty="0">
                  <a:latin typeface="+mj-lt"/>
                </a:rPr>
                <a:t>Désherber les cultures au moyen d’un outil de désherbage mécanique (plus de détails </a:t>
              </a:r>
              <a:r>
                <a:rPr lang="fr-FR" sz="1200" dirty="0">
                  <a:latin typeface="+mj-lt"/>
                  <a:hlinkClick r:id="rId7"/>
                </a:rPr>
                <a:t>ici</a:t>
              </a:r>
              <a:r>
                <a:rPr lang="fr-FR" sz="1200" dirty="0">
                  <a:latin typeface="+mj-lt"/>
                </a:rPr>
                <a:t>)</a:t>
              </a:r>
            </a:p>
          </p:txBody>
        </p:sp>
        <p:pic>
          <p:nvPicPr>
            <p:cNvPr id="14" name="Image 13">
              <a:extLst>
                <a:ext uri="{FF2B5EF4-FFF2-40B4-BE49-F238E27FC236}">
                  <a16:creationId xmlns:a16="http://schemas.microsoft.com/office/drawing/2014/main" id="{3C0BF902-6BB9-4DEB-BE79-E1B187FEC63E}"/>
                </a:ext>
              </a:extLst>
            </p:cNvPr>
            <p:cNvPicPr>
              <a:picLocks noChangeAspect="1"/>
            </p:cNvPicPr>
            <p:nvPr/>
          </p:nvPicPr>
          <p:blipFill>
            <a:blip r:embed="rId8"/>
            <a:stretch>
              <a:fillRect/>
            </a:stretch>
          </p:blipFill>
          <p:spPr>
            <a:xfrm>
              <a:off x="799110" y="7892438"/>
              <a:ext cx="324000" cy="325301"/>
            </a:xfrm>
            <a:prstGeom prst="rect">
              <a:avLst/>
            </a:prstGeom>
          </p:spPr>
        </p:pic>
      </p:grpSp>
      <p:grpSp>
        <p:nvGrpSpPr>
          <p:cNvPr id="15" name="Groupe 14">
            <a:extLst>
              <a:ext uri="{FF2B5EF4-FFF2-40B4-BE49-F238E27FC236}">
                <a16:creationId xmlns:a16="http://schemas.microsoft.com/office/drawing/2014/main" id="{646D927B-4685-40D6-8BF2-0340B6E5AC0F}"/>
              </a:ext>
            </a:extLst>
          </p:cNvPr>
          <p:cNvGrpSpPr/>
          <p:nvPr/>
        </p:nvGrpSpPr>
        <p:grpSpPr>
          <a:xfrm>
            <a:off x="806022" y="6528656"/>
            <a:ext cx="6239683" cy="833210"/>
            <a:chOff x="767809" y="2661225"/>
            <a:chExt cx="6239683" cy="833210"/>
          </a:xfrm>
        </p:grpSpPr>
        <p:grpSp>
          <p:nvGrpSpPr>
            <p:cNvPr id="16" name="Groupe 15">
              <a:extLst>
                <a:ext uri="{FF2B5EF4-FFF2-40B4-BE49-F238E27FC236}">
                  <a16:creationId xmlns:a16="http://schemas.microsoft.com/office/drawing/2014/main" id="{C230625B-51FC-4745-BFD2-4F389860456C}"/>
                </a:ext>
              </a:extLst>
            </p:cNvPr>
            <p:cNvGrpSpPr/>
            <p:nvPr/>
          </p:nvGrpSpPr>
          <p:grpSpPr>
            <a:xfrm>
              <a:off x="767809" y="2661225"/>
              <a:ext cx="6239683" cy="331902"/>
              <a:chOff x="668323" y="-701724"/>
              <a:chExt cx="6239683" cy="331902"/>
            </a:xfrm>
          </p:grpSpPr>
          <p:sp>
            <p:nvSpPr>
              <p:cNvPr id="19" name="Espace réservé du contenu 2">
                <a:extLst>
                  <a:ext uri="{FF2B5EF4-FFF2-40B4-BE49-F238E27FC236}">
                    <a16:creationId xmlns:a16="http://schemas.microsoft.com/office/drawing/2014/main" id="{088B3A75-3267-4DDB-B00C-FA893E7D5C23}"/>
                  </a:ext>
                </a:extLst>
              </p:cNvPr>
              <p:cNvSpPr txBox="1">
                <a:spLocks/>
              </p:cNvSpPr>
              <p:nvPr/>
            </p:nvSpPr>
            <p:spPr>
              <a:xfrm>
                <a:off x="986178" y="-701724"/>
                <a:ext cx="5921828" cy="331902"/>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None/>
                </a:pPr>
                <a:r>
                  <a:rPr lang="fr-FR" altLang="fr-FR" sz="1200" b="1" dirty="0">
                    <a:latin typeface="+mj-lt"/>
                    <a:ea typeface="Times New Roman" panose="02020603050405020304" pitchFamily="18" charset="0"/>
                    <a:cs typeface="Times New Roman" panose="02020603050405020304" pitchFamily="18" charset="0"/>
                  </a:rPr>
                  <a:t>AGAVE </a:t>
                </a:r>
                <a:r>
                  <a:rPr lang="fr-FR" altLang="fr-FR" sz="1200" dirty="0">
                    <a:ea typeface="Times New Roman" panose="02020603050405020304" pitchFamily="18" charset="0"/>
                    <a:cs typeface="Times New Roman" panose="02020603050405020304" pitchFamily="18" charset="0"/>
                    <a:sym typeface="Webdings" panose="05030102010509060703" pitchFamily="18" charset="2"/>
                    <a:hlinkClick r:id="rId9"/>
                  </a:rPr>
                  <a:t></a:t>
                </a:r>
                <a:r>
                  <a:rPr lang="fr-FR" altLang="fr-FR" sz="1200" b="1" dirty="0">
                    <a:latin typeface="+mj-lt"/>
                    <a:ea typeface="Times New Roman" panose="02020603050405020304" pitchFamily="18" charset="0"/>
                    <a:cs typeface="Times New Roman" panose="02020603050405020304" pitchFamily="18" charset="0"/>
                  </a:rPr>
                  <a:t> </a:t>
                </a:r>
                <a:r>
                  <a:rPr lang="fr-FR" altLang="fr-FR" sz="1200" dirty="0">
                    <a:latin typeface="+mj-lt"/>
                    <a:ea typeface="Times New Roman" panose="02020603050405020304" pitchFamily="18" charset="0"/>
                    <a:cs typeface="Times New Roman" panose="02020603050405020304" pitchFamily="18" charset="0"/>
                  </a:rPr>
                  <a:t>3</a:t>
                </a:r>
                <a:r>
                  <a:rPr lang="fr-FR" altLang="fr-FR" sz="1200" b="1" dirty="0">
                    <a:latin typeface="+mj-lt"/>
                    <a:ea typeface="Times New Roman" panose="02020603050405020304" pitchFamily="18" charset="0"/>
                    <a:cs typeface="Times New Roman" panose="02020603050405020304" pitchFamily="18" charset="0"/>
                  </a:rPr>
                  <a:t> </a:t>
                </a:r>
                <a:r>
                  <a:rPr lang="fr-FR" altLang="fr-FR" sz="1200" dirty="0">
                    <a:latin typeface="+mj-lt"/>
                    <a:ea typeface="Times New Roman" panose="02020603050405020304" pitchFamily="18" charset="0"/>
                    <a:cs typeface="Times New Roman" panose="02020603050405020304" pitchFamily="18" charset="0"/>
                  </a:rPr>
                  <a:t>L/ha ou </a:t>
                </a:r>
                <a:r>
                  <a:rPr lang="fr-FR" altLang="fr-FR" sz="1200" b="1" dirty="0">
                    <a:latin typeface="+mj-lt"/>
                    <a:ea typeface="Times New Roman" panose="02020603050405020304" pitchFamily="18" charset="0"/>
                    <a:cs typeface="Times New Roman" panose="02020603050405020304" pitchFamily="18" charset="0"/>
                  </a:rPr>
                  <a:t>ROUNDUP EVOLUTION </a:t>
                </a:r>
                <a:r>
                  <a:rPr lang="fr-FR" altLang="fr-FR" sz="1200" dirty="0">
                    <a:ea typeface="Times New Roman" panose="02020603050405020304" pitchFamily="18" charset="0"/>
                    <a:cs typeface="Times New Roman" panose="02020603050405020304" pitchFamily="18" charset="0"/>
                    <a:sym typeface="Webdings" panose="05030102010509060703" pitchFamily="18" charset="2"/>
                    <a:hlinkClick r:id="rId10"/>
                  </a:rPr>
                  <a:t></a:t>
                </a:r>
                <a:r>
                  <a:rPr lang="fr-FR" altLang="fr-FR" sz="1200" dirty="0">
                    <a:ea typeface="Times New Roman" panose="02020603050405020304" pitchFamily="18" charset="0"/>
                    <a:cs typeface="Times New Roman" panose="02020603050405020304" pitchFamily="18" charset="0"/>
                    <a:sym typeface="Webdings" panose="05030102010509060703" pitchFamily="18" charset="2"/>
                  </a:rPr>
                  <a:t> </a:t>
                </a:r>
                <a:r>
                  <a:rPr lang="fr-FR" altLang="fr-FR" sz="1200" dirty="0">
                    <a:latin typeface="+mj-lt"/>
                    <a:ea typeface="Times New Roman" panose="02020603050405020304" pitchFamily="18" charset="0"/>
                    <a:cs typeface="Times New Roman" panose="02020603050405020304" pitchFamily="18" charset="0"/>
                  </a:rPr>
                  <a:t>2,4 L/ha ou </a:t>
                </a:r>
                <a:r>
                  <a:rPr lang="fr-FR" altLang="fr-FR" sz="1200" b="1" dirty="0">
                    <a:latin typeface="+mj-lt"/>
                    <a:ea typeface="Times New Roman" panose="02020603050405020304" pitchFamily="18" charset="0"/>
                    <a:cs typeface="Times New Roman" panose="02020603050405020304" pitchFamily="18" charset="0"/>
                  </a:rPr>
                  <a:t>CREDIT XTREME </a:t>
                </a:r>
                <a:r>
                  <a:rPr lang="fr-FR" altLang="fr-FR" sz="1200" dirty="0">
                    <a:ea typeface="Times New Roman" panose="02020603050405020304" pitchFamily="18" charset="0"/>
                    <a:cs typeface="Times New Roman" panose="02020603050405020304" pitchFamily="18" charset="0"/>
                    <a:sym typeface="Webdings" panose="05030102010509060703" pitchFamily="18" charset="2"/>
                    <a:hlinkClick r:id="rId11"/>
                  </a:rPr>
                  <a:t></a:t>
                </a:r>
                <a:r>
                  <a:rPr lang="fr-FR" altLang="fr-FR" sz="1200" dirty="0">
                    <a:latin typeface="+mj-lt"/>
                    <a:ea typeface="Times New Roman" panose="02020603050405020304" pitchFamily="18" charset="0"/>
                    <a:cs typeface="Times New Roman" panose="02020603050405020304" pitchFamily="18" charset="0"/>
                  </a:rPr>
                  <a:t> 2 L/ha</a:t>
                </a:r>
              </a:p>
            </p:txBody>
          </p:sp>
          <p:pic>
            <p:nvPicPr>
              <p:cNvPr id="20" name="Image 19">
                <a:extLst>
                  <a:ext uri="{FF2B5EF4-FFF2-40B4-BE49-F238E27FC236}">
                    <a16:creationId xmlns:a16="http://schemas.microsoft.com/office/drawing/2014/main" id="{2B7B275F-C5BF-4AAC-ABE9-A8F3D5C4FCFF}"/>
                  </a:ext>
                </a:extLst>
              </p:cNvPr>
              <p:cNvPicPr>
                <a:picLocks noChangeAspect="1"/>
              </p:cNvPicPr>
              <p:nvPr/>
            </p:nvPicPr>
            <p:blipFill>
              <a:blip r:embed="rId3"/>
              <a:stretch>
                <a:fillRect/>
              </a:stretch>
            </p:blipFill>
            <p:spPr>
              <a:xfrm>
                <a:off x="668323" y="-693823"/>
                <a:ext cx="324000" cy="324000"/>
              </a:xfrm>
              <a:prstGeom prst="rect">
                <a:avLst/>
              </a:prstGeom>
            </p:spPr>
          </p:pic>
        </p:grpSp>
        <p:pic>
          <p:nvPicPr>
            <p:cNvPr id="17" name="Image 16">
              <a:extLst>
                <a:ext uri="{FF2B5EF4-FFF2-40B4-BE49-F238E27FC236}">
                  <a16:creationId xmlns:a16="http://schemas.microsoft.com/office/drawing/2014/main" id="{B13B32DD-F56A-4B3A-92C8-A05B48091DC7}"/>
                </a:ext>
              </a:extLst>
            </p:cNvPr>
            <p:cNvPicPr>
              <a:picLocks noChangeAspect="1"/>
            </p:cNvPicPr>
            <p:nvPr/>
          </p:nvPicPr>
          <p:blipFill>
            <a:blip r:embed="rId8"/>
            <a:stretch>
              <a:fillRect/>
            </a:stretch>
          </p:blipFill>
          <p:spPr>
            <a:xfrm>
              <a:off x="767809" y="3059595"/>
              <a:ext cx="324000" cy="325301"/>
            </a:xfrm>
            <a:prstGeom prst="rect">
              <a:avLst/>
            </a:prstGeom>
          </p:spPr>
        </p:pic>
        <p:sp>
          <p:nvSpPr>
            <p:cNvPr id="18" name="Espace réservé du contenu 2">
              <a:extLst>
                <a:ext uri="{FF2B5EF4-FFF2-40B4-BE49-F238E27FC236}">
                  <a16:creationId xmlns:a16="http://schemas.microsoft.com/office/drawing/2014/main" id="{F01CD011-4547-43A5-AD0B-1B3E11F0A20D}"/>
                </a:ext>
              </a:extLst>
            </p:cNvPr>
            <p:cNvSpPr txBox="1">
              <a:spLocks/>
            </p:cNvSpPr>
            <p:nvPr/>
          </p:nvSpPr>
          <p:spPr>
            <a:xfrm>
              <a:off x="1085664" y="2992286"/>
              <a:ext cx="5921828" cy="502149"/>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Éviter les recouvrements lors de la pulvérisation au moyen d’équipements en agriculture de précision (plus de détails </a:t>
              </a:r>
              <a:r>
                <a:rPr lang="fr-FR" altLang="fr-FR" sz="1200" dirty="0">
                  <a:latin typeface="+mj-lt"/>
                  <a:ea typeface="Times New Roman" panose="02020603050405020304" pitchFamily="18" charset="0"/>
                  <a:cs typeface="Times New Roman" panose="02020603050405020304" pitchFamily="18" charset="0"/>
                  <a:hlinkClick r:id="rId12"/>
                </a:rPr>
                <a:t>ici</a:t>
              </a:r>
              <a:r>
                <a:rPr lang="fr-FR" altLang="fr-FR" sz="1200" dirty="0">
                  <a:latin typeface="+mj-lt"/>
                  <a:ea typeface="Times New Roman" panose="02020603050405020304" pitchFamily="18" charset="0"/>
                  <a:cs typeface="Times New Roman" panose="02020603050405020304" pitchFamily="18" charset="0"/>
                </a:rPr>
                <a:t>)</a:t>
              </a:r>
            </a:p>
          </p:txBody>
        </p:sp>
      </p:grpSp>
      <p:pic>
        <p:nvPicPr>
          <p:cNvPr id="21" name="Image 20">
            <a:extLst>
              <a:ext uri="{FF2B5EF4-FFF2-40B4-BE49-F238E27FC236}">
                <a16:creationId xmlns:a16="http://schemas.microsoft.com/office/drawing/2014/main" id="{4D0ADA7C-7A86-42A9-8563-A2C36C713874}"/>
              </a:ext>
            </a:extLst>
          </p:cNvPr>
          <p:cNvPicPr>
            <a:picLocks noChangeAspect="1"/>
          </p:cNvPicPr>
          <p:nvPr/>
        </p:nvPicPr>
        <p:blipFill>
          <a:blip r:embed="rId2"/>
          <a:stretch>
            <a:fillRect/>
          </a:stretch>
        </p:blipFill>
        <p:spPr>
          <a:xfrm>
            <a:off x="809330" y="7341895"/>
            <a:ext cx="324000" cy="324000"/>
          </a:xfrm>
          <a:prstGeom prst="rect">
            <a:avLst/>
          </a:prstGeom>
        </p:spPr>
      </p:pic>
      <p:sp>
        <p:nvSpPr>
          <p:cNvPr id="22" name="Espace réservé du contenu 2">
            <a:extLst>
              <a:ext uri="{FF2B5EF4-FFF2-40B4-BE49-F238E27FC236}">
                <a16:creationId xmlns:a16="http://schemas.microsoft.com/office/drawing/2014/main" id="{4E6C1B96-B346-4452-8CAE-53BDD4B1289B}"/>
              </a:ext>
            </a:extLst>
          </p:cNvPr>
          <p:cNvSpPr txBox="1">
            <a:spLocks/>
          </p:cNvSpPr>
          <p:nvPr/>
        </p:nvSpPr>
        <p:spPr>
          <a:xfrm>
            <a:off x="1133330" y="7361868"/>
            <a:ext cx="5752603" cy="1579964"/>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defTabSz="914400" eaLnBrk="0" fontAlgn="base" hangingPunct="0">
              <a:lnSpc>
                <a:spcPct val="100000"/>
              </a:lnSpc>
              <a:spcBef>
                <a:spcPct val="0"/>
              </a:spcBef>
              <a:spcAft>
                <a:spcPct val="0"/>
              </a:spcAft>
              <a:buNone/>
            </a:pPr>
            <a:r>
              <a:rPr lang="fr-FR" altLang="fr-FR" sz="1200" dirty="0">
                <a:solidFill>
                  <a:srgbClr val="FF0000"/>
                </a:solidFill>
                <a:latin typeface="+mj-lt"/>
                <a:ea typeface="Times New Roman" panose="02020603050405020304" pitchFamily="18" charset="0"/>
                <a:cs typeface="Times New Roman" panose="02020603050405020304" pitchFamily="18" charset="0"/>
              </a:rPr>
              <a:t>L’application de glyphosate en </a:t>
            </a:r>
            <a:r>
              <a:rPr lang="fr-FR" altLang="fr-FR" sz="1200" dirty="0" err="1">
                <a:solidFill>
                  <a:srgbClr val="FF0000"/>
                </a:solidFill>
                <a:latin typeface="+mj-lt"/>
                <a:ea typeface="Times New Roman" panose="02020603050405020304" pitchFamily="18" charset="0"/>
                <a:cs typeface="Times New Roman" panose="02020603050405020304" pitchFamily="18" charset="0"/>
              </a:rPr>
              <a:t>interculture</a:t>
            </a:r>
            <a:r>
              <a:rPr lang="fr-FR" altLang="fr-FR" sz="1200" dirty="0">
                <a:solidFill>
                  <a:srgbClr val="FF0000"/>
                </a:solidFill>
                <a:latin typeface="+mj-lt"/>
                <a:ea typeface="Times New Roman" panose="02020603050405020304" pitchFamily="18" charset="0"/>
                <a:cs typeface="Times New Roman" panose="02020603050405020304" pitchFamily="18" charset="0"/>
              </a:rPr>
              <a:t> est possible : </a:t>
            </a:r>
          </a:p>
          <a:p>
            <a:pPr marL="0" lvl="0" indent="0" defTabSz="914400" eaLnBrk="0" fontAlgn="base" hangingPunct="0">
              <a:lnSpc>
                <a:spcPct val="100000"/>
              </a:lnSpc>
              <a:spcBef>
                <a:spcPct val="0"/>
              </a:spcBef>
              <a:spcAft>
                <a:spcPct val="0"/>
              </a:spcAft>
              <a:buNone/>
            </a:pPr>
            <a:r>
              <a:rPr lang="fr-FR" altLang="fr-FR" sz="1200" dirty="0">
                <a:solidFill>
                  <a:srgbClr val="FF0000"/>
                </a:solidFill>
                <a:latin typeface="+mj-lt"/>
                <a:ea typeface="Times New Roman" panose="02020603050405020304" pitchFamily="18" charset="0"/>
                <a:cs typeface="Times New Roman" panose="02020603050405020304" pitchFamily="18" charset="0"/>
              </a:rPr>
              <a:t>- en non-labour avant cultures d’hiver et de printemps, à la dose de 1080 g/ha/an,</a:t>
            </a:r>
          </a:p>
          <a:p>
            <a:pPr marL="0" lvl="0" indent="0" defTabSz="914400" eaLnBrk="0" fontAlgn="base" hangingPunct="0">
              <a:lnSpc>
                <a:spcPct val="100000"/>
              </a:lnSpc>
              <a:spcBef>
                <a:spcPct val="0"/>
              </a:spcBef>
              <a:spcAft>
                <a:spcPct val="0"/>
              </a:spcAft>
              <a:buNone/>
            </a:pPr>
            <a:r>
              <a:rPr lang="fr-FR" altLang="fr-FR" sz="1200" dirty="0">
                <a:solidFill>
                  <a:srgbClr val="FF0000"/>
                </a:solidFill>
                <a:latin typeface="+mj-lt"/>
                <a:ea typeface="Times New Roman" panose="02020603050405020304" pitchFamily="18" charset="0"/>
                <a:cs typeface="Times New Roman" panose="02020603050405020304" pitchFamily="18" charset="0"/>
              </a:rPr>
              <a:t>- après un labour d’été/ début d’automne avant culture de printemps </a:t>
            </a:r>
            <a:r>
              <a:rPr lang="fr-FR" altLang="fr-FR" sz="1200" u="sng" dirty="0">
                <a:solidFill>
                  <a:srgbClr val="FF0000"/>
                </a:solidFill>
                <a:latin typeface="+mj-lt"/>
                <a:ea typeface="Times New Roman" panose="02020603050405020304" pitchFamily="18" charset="0"/>
                <a:cs typeface="Times New Roman" panose="02020603050405020304" pitchFamily="18" charset="0"/>
              </a:rPr>
              <a:t>en sols </a:t>
            </a:r>
            <a:r>
              <a:rPr lang="fr-FR" altLang="fr-FR" sz="1200" u="sng" dirty="0" err="1">
                <a:solidFill>
                  <a:srgbClr val="FF0000"/>
                </a:solidFill>
                <a:latin typeface="+mj-lt"/>
                <a:ea typeface="Times New Roman" panose="02020603050405020304" pitchFamily="18" charset="0"/>
                <a:cs typeface="Times New Roman" panose="02020603050405020304" pitchFamily="18" charset="0"/>
              </a:rPr>
              <a:t>hydromorphes</a:t>
            </a:r>
            <a:r>
              <a:rPr lang="fr-FR" altLang="fr-FR" sz="1200" u="sng" dirty="0">
                <a:solidFill>
                  <a:srgbClr val="FF0000"/>
                </a:solidFill>
                <a:latin typeface="+mj-lt"/>
                <a:ea typeface="Times New Roman" panose="02020603050405020304" pitchFamily="18" charset="0"/>
                <a:cs typeface="Times New Roman" panose="02020603050405020304" pitchFamily="18" charset="0"/>
              </a:rPr>
              <a:t> uniquement</a:t>
            </a:r>
            <a:r>
              <a:rPr lang="fr-FR" altLang="fr-FR" sz="1200" dirty="0">
                <a:solidFill>
                  <a:srgbClr val="FF0000"/>
                </a:solidFill>
                <a:latin typeface="+mj-lt"/>
                <a:ea typeface="Times New Roman" panose="02020603050405020304" pitchFamily="18" charset="0"/>
                <a:cs typeface="Times New Roman" panose="02020603050405020304" pitchFamily="18" charset="0"/>
              </a:rPr>
              <a:t>, à la dose de 1080 g/ha/an,</a:t>
            </a:r>
          </a:p>
          <a:p>
            <a:pPr marL="0" lvl="0" indent="0" defTabSz="914400" eaLnBrk="0" fontAlgn="base" hangingPunct="0">
              <a:lnSpc>
                <a:spcPct val="100000"/>
              </a:lnSpc>
              <a:spcBef>
                <a:spcPct val="0"/>
              </a:spcBef>
              <a:spcAft>
                <a:spcPct val="0"/>
              </a:spcAft>
              <a:buNone/>
            </a:pPr>
            <a:r>
              <a:rPr lang="fr-FR" altLang="fr-FR" sz="1200" dirty="0">
                <a:solidFill>
                  <a:srgbClr val="FF0000"/>
                </a:solidFill>
                <a:latin typeface="+mj-lt"/>
                <a:ea typeface="Times New Roman" panose="02020603050405020304" pitchFamily="18" charset="0"/>
                <a:cs typeface="Times New Roman" panose="02020603050405020304" pitchFamily="18" charset="0"/>
              </a:rPr>
              <a:t>- dans le cadre de la « lutte réglementée » (présence de chardon, ambroisie…) et quelques cas de lutte contre certains organismes nuisibles réglementés (présence de bactéries de quarantaine ou de nématodes sur repousses de pomme de terre par exemple), à la dose de 2880 g/ha/an.</a:t>
            </a:r>
          </a:p>
        </p:txBody>
      </p:sp>
      <p:sp>
        <p:nvSpPr>
          <p:cNvPr id="23" name="Rectangle 22">
            <a:extLst>
              <a:ext uri="{FF2B5EF4-FFF2-40B4-BE49-F238E27FC236}">
                <a16:creationId xmlns:a16="http://schemas.microsoft.com/office/drawing/2014/main" id="{62D4A4EA-6EAF-4DC9-8006-A1BEEE3EB40C}"/>
              </a:ext>
            </a:extLst>
          </p:cNvPr>
          <p:cNvSpPr/>
          <p:nvPr/>
        </p:nvSpPr>
        <p:spPr>
          <a:xfrm>
            <a:off x="712773" y="5466646"/>
            <a:ext cx="6161971" cy="1015663"/>
          </a:xfrm>
          <a:prstGeom prst="rect">
            <a:avLst/>
          </a:prstGeom>
        </p:spPr>
        <p:txBody>
          <a:bodyPr wrap="square">
            <a:spAutoFit/>
          </a:bodyPr>
          <a:lstStyle/>
          <a:p>
            <a:r>
              <a:rPr lang="fr-FR" sz="1600" b="1" dirty="0">
                <a:solidFill>
                  <a:schemeClr val="accent6"/>
                </a:solidFill>
                <a:latin typeface="+mj-lt"/>
              </a:rPr>
              <a:t>Reverdissement des labours</a:t>
            </a:r>
          </a:p>
          <a:p>
            <a:endParaRPr lang="fr-FR" sz="800" b="1" dirty="0">
              <a:solidFill>
                <a:schemeClr val="accent6"/>
              </a:solidFill>
              <a:latin typeface="+mj-lt"/>
            </a:endParaRPr>
          </a:p>
          <a:p>
            <a:r>
              <a:rPr lang="fr-FR" sz="1200" dirty="0">
                <a:latin typeface="+mj-lt"/>
              </a:rPr>
              <a:t>Si le labour est reverdi, prévoir un herbicide total afin de semer sur une parcelle propre et d’éviter les repiquages d’adventices (attention évolution de la réglementation glyphosate depuis le 16-9-21, voir ci-dessous).</a:t>
            </a:r>
          </a:p>
        </p:txBody>
      </p:sp>
    </p:spTree>
    <p:extLst>
      <p:ext uri="{BB962C8B-B14F-4D97-AF65-F5344CB8AC3E}">
        <p14:creationId xmlns:p14="http://schemas.microsoft.com/office/powerpoint/2010/main" val="473236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08CD4606-0C09-4912-AAF9-41B1D26FCC0C}"/>
              </a:ext>
            </a:extLst>
          </p:cNvPr>
          <p:cNvSpPr>
            <a:spLocks noGrp="1"/>
          </p:cNvSpPr>
          <p:nvPr>
            <p:ph type="sldNum" sz="quarter" idx="12"/>
          </p:nvPr>
        </p:nvSpPr>
        <p:spPr/>
        <p:txBody>
          <a:bodyPr/>
          <a:lstStyle/>
          <a:p>
            <a:fld id="{1614FB81-BBF8-4479-92EF-B55AD503E7BA}" type="slidenum">
              <a:rPr lang="fr-FR" smtClean="0"/>
              <a:t>15</a:t>
            </a:fld>
            <a:endParaRPr lang="fr-FR"/>
          </a:p>
        </p:txBody>
      </p:sp>
      <p:sp>
        <p:nvSpPr>
          <p:cNvPr id="3" name="Rectangle 2">
            <a:extLst>
              <a:ext uri="{FF2B5EF4-FFF2-40B4-BE49-F238E27FC236}">
                <a16:creationId xmlns:a16="http://schemas.microsoft.com/office/drawing/2014/main" id="{23872202-E1E6-41CA-8928-3D6613B7254C}"/>
              </a:ext>
            </a:extLst>
          </p:cNvPr>
          <p:cNvSpPr/>
          <p:nvPr/>
        </p:nvSpPr>
        <p:spPr>
          <a:xfrm>
            <a:off x="687074" y="5956816"/>
            <a:ext cx="6170926" cy="2949397"/>
          </a:xfrm>
          <a:prstGeom prst="rect">
            <a:avLst/>
          </a:prstGeom>
        </p:spPr>
        <p:txBody>
          <a:bodyPr wrap="square">
            <a:spAutoFit/>
          </a:bodyPr>
          <a:lstStyle/>
          <a:p>
            <a:pPr>
              <a:lnSpc>
                <a:spcPct val="115000"/>
              </a:lnSpc>
              <a:spcBef>
                <a:spcPts val="225"/>
              </a:spcBef>
              <a:spcAft>
                <a:spcPts val="1125"/>
              </a:spcAft>
            </a:pPr>
            <a:r>
              <a:rPr lang="fr-FR" sz="1000" i="1" dirty="0">
                <a:solidFill>
                  <a:schemeClr val="bg1">
                    <a:lumMod val="65000"/>
                  </a:schemeClr>
                </a:solidFill>
                <a:latin typeface="Calibri Light" panose="020F0302020204030204"/>
                <a:ea typeface="Calibri" panose="020F0502020204030204" pitchFamily="34" charset="0"/>
                <a:cs typeface="Times New Roman" panose="02020603050405020304" pitchFamily="18" charset="0"/>
              </a:rPr>
              <a:t>Ceci est un bulletin </a:t>
            </a:r>
            <a:r>
              <a:rPr lang="fr-FR" sz="1000" b="1" i="1" dirty="0">
                <a:solidFill>
                  <a:schemeClr val="bg1">
                    <a:lumMod val="65000"/>
                  </a:schemeClr>
                </a:solidFill>
                <a:latin typeface="Calibri Light" panose="020F0302020204030204"/>
                <a:ea typeface="Calibri" panose="020F0502020204030204" pitchFamily="34" charset="0"/>
                <a:cs typeface="Times New Roman" panose="02020603050405020304" pitchFamily="18" charset="0"/>
              </a:rPr>
              <a:t>d’informations générales </a:t>
            </a:r>
            <a:r>
              <a:rPr lang="fr-FR" sz="1000" i="1" dirty="0">
                <a:solidFill>
                  <a:schemeClr val="bg1">
                    <a:lumMod val="65000"/>
                  </a:schemeClr>
                </a:solidFill>
                <a:latin typeface="Calibri Light" panose="020F0302020204030204"/>
                <a:ea typeface="Calibri" panose="020F0502020204030204" pitchFamily="34" charset="0"/>
                <a:cs typeface="Times New Roman" panose="02020603050405020304" pitchFamily="18" charset="0"/>
              </a:rPr>
              <a:t>et ne fait </a:t>
            </a:r>
            <a:r>
              <a:rPr lang="fr-FR" sz="1000" b="1" i="1" dirty="0">
                <a:solidFill>
                  <a:schemeClr val="bg1">
                    <a:lumMod val="65000"/>
                  </a:schemeClr>
                </a:solidFill>
                <a:latin typeface="Calibri Light" panose="020F0302020204030204"/>
                <a:ea typeface="Calibri" panose="020F0502020204030204" pitchFamily="34" charset="0"/>
                <a:cs typeface="Times New Roman" panose="02020603050405020304" pitchFamily="18" charset="0"/>
              </a:rPr>
              <a:t>en aucun cas fonction de préconisation personnalisée</a:t>
            </a:r>
            <a:r>
              <a:rPr lang="fr-FR" sz="1000" i="1" dirty="0">
                <a:solidFill>
                  <a:schemeClr val="bg1">
                    <a:lumMod val="65000"/>
                  </a:schemeClr>
                </a:solidFill>
                <a:latin typeface="Calibri Light" panose="020F0302020204030204"/>
                <a:ea typeface="Calibri" panose="020F0502020204030204" pitchFamily="34" charset="0"/>
                <a:cs typeface="Times New Roman" panose="02020603050405020304" pitchFamily="18" charset="0"/>
              </a:rPr>
              <a:t>, Pour tous les aspects usages et sécurité utilisateur, contactez votre technicien. Avant toute utilisation, assurez-vous que celle-ci est indispensable. Privilégiez chaque fois que possible les méthodes alternatives (liste disponible </a:t>
            </a:r>
            <a:r>
              <a:rPr lang="fr-FR" sz="1000" i="1" dirty="0">
                <a:solidFill>
                  <a:schemeClr val="bg1">
                    <a:lumMod val="65000"/>
                  </a:schemeClr>
                </a:solidFill>
                <a:latin typeface="Calibri Light" panose="020F0302020204030204"/>
                <a:ea typeface="Calibri" panose="020F0502020204030204" pitchFamily="34" charset="0"/>
                <a:cs typeface="Times New Roman" panose="02020603050405020304" pitchFamily="18" charset="0"/>
                <a:hlinkClick r:id="rId2"/>
              </a:rPr>
              <a:t>ici</a:t>
            </a:r>
            <a:r>
              <a:rPr lang="fr-FR" sz="1000" i="1" dirty="0">
                <a:solidFill>
                  <a:schemeClr val="bg1">
                    <a:lumMod val="65000"/>
                  </a:schemeClr>
                </a:solidFill>
                <a:latin typeface="Calibri Light" panose="020F0302020204030204"/>
                <a:ea typeface="Calibri" panose="020F0502020204030204" pitchFamily="34" charset="0"/>
                <a:cs typeface="Times New Roman" panose="02020603050405020304" pitchFamily="18" charset="0"/>
              </a:rPr>
              <a:t>) et les produits présentant le risque le plus faible pour la santé humaine et animale et pour l'environnement, conformément aux principes de la protection intégrée.</a:t>
            </a:r>
          </a:p>
          <a:p>
            <a:pPr>
              <a:lnSpc>
                <a:spcPct val="115000"/>
              </a:lnSpc>
              <a:spcBef>
                <a:spcPts val="225"/>
              </a:spcBef>
              <a:spcAft>
                <a:spcPts val="1125"/>
              </a:spcAft>
            </a:pPr>
            <a:r>
              <a:rPr lang="fr-FR" sz="1000" i="1" dirty="0">
                <a:solidFill>
                  <a:schemeClr val="bg1">
                    <a:lumMod val="65000"/>
                  </a:schemeClr>
                </a:solidFill>
                <a:latin typeface="Calibri Light" panose="020F0302020204030204"/>
                <a:ea typeface="Calibri" panose="020F0502020204030204" pitchFamily="34" charset="0"/>
                <a:cs typeface="Times New Roman" panose="02020603050405020304" pitchFamily="18" charset="0"/>
              </a:rPr>
              <a:t>Avant l’application de tout produit phytosanitaire, lisez attentivement l’étiquette et vérifiez-les ZNT, DAR, délais de </a:t>
            </a:r>
            <a:r>
              <a:rPr lang="fr-FR" sz="1000" i="1" dirty="0" err="1">
                <a:solidFill>
                  <a:schemeClr val="bg1">
                    <a:lumMod val="65000"/>
                  </a:schemeClr>
                </a:solidFill>
                <a:latin typeface="Calibri Light" panose="020F0302020204030204"/>
                <a:ea typeface="Calibri" panose="020F0502020204030204" pitchFamily="34" charset="0"/>
                <a:cs typeface="Times New Roman" panose="02020603050405020304" pitchFamily="18" charset="0"/>
              </a:rPr>
              <a:t>ré-entrée</a:t>
            </a:r>
            <a:r>
              <a:rPr lang="fr-FR" sz="1000" i="1" dirty="0">
                <a:solidFill>
                  <a:schemeClr val="bg1">
                    <a:lumMod val="65000"/>
                  </a:schemeClr>
                </a:solidFill>
                <a:latin typeface="Calibri Light" panose="020F0302020204030204"/>
                <a:ea typeface="Calibri" panose="020F0502020204030204" pitchFamily="34" charset="0"/>
                <a:cs typeface="Times New Roman" panose="02020603050405020304" pitchFamily="18" charset="0"/>
              </a:rPr>
              <a:t> dans la parcelle, phrases de risque, possibilités de mélange </a:t>
            </a:r>
            <a:r>
              <a:rPr lang="fr-FR" sz="1000" dirty="0">
                <a:solidFill>
                  <a:schemeClr val="bg1">
                    <a:lumMod val="65000"/>
                  </a:schemeClr>
                </a:solidFill>
                <a:latin typeface="Calibri Light" panose="020F0302020204030204"/>
                <a:ea typeface="Calibri" panose="020F0502020204030204" pitchFamily="34" charset="0"/>
                <a:cs typeface="Times New Roman" panose="02020603050405020304" pitchFamily="18" charset="0"/>
              </a:rPr>
              <a:t>(</a:t>
            </a:r>
            <a:r>
              <a:rPr lang="fr-FR" sz="1000" u="sng" dirty="0">
                <a:solidFill>
                  <a:schemeClr val="bg1">
                    <a:lumMod val="65000"/>
                  </a:schemeClr>
                </a:solidFill>
                <a:latin typeface="Calibri Light" panose="020F0302020204030204"/>
                <a:ea typeface="Times New Roman" panose="02020603050405020304" pitchFamily="18" charset="0"/>
                <a:cs typeface="Times New Roman" panose="02020603050405020304" pitchFamily="18" charset="0"/>
                <a:hlinkClick r:id="rId3"/>
              </a:rPr>
              <a:t>Cliquez ici pour accéder à E-</a:t>
            </a:r>
            <a:r>
              <a:rPr lang="fr-FR" sz="1000" u="sng" dirty="0" err="1">
                <a:solidFill>
                  <a:schemeClr val="bg1">
                    <a:lumMod val="65000"/>
                  </a:schemeClr>
                </a:solidFill>
                <a:latin typeface="Calibri Light" panose="020F0302020204030204"/>
                <a:ea typeface="Times New Roman" panose="02020603050405020304" pitchFamily="18" charset="0"/>
                <a:cs typeface="Times New Roman" panose="02020603050405020304" pitchFamily="18" charset="0"/>
                <a:hlinkClick r:id="rId3"/>
              </a:rPr>
              <a:t>phy</a:t>
            </a:r>
            <a:r>
              <a:rPr lang="fr-FR" sz="1000" u="sng" dirty="0">
                <a:solidFill>
                  <a:schemeClr val="bg1">
                    <a:lumMod val="65000"/>
                  </a:schemeClr>
                </a:solidFill>
                <a:latin typeface="Calibri Light" panose="020F0302020204030204"/>
                <a:ea typeface="Times New Roman" panose="02020603050405020304" pitchFamily="18" charset="0"/>
                <a:cs typeface="Times New Roman" panose="02020603050405020304" pitchFamily="18" charset="0"/>
              </a:rPr>
              <a:t> </a:t>
            </a:r>
            <a:r>
              <a:rPr lang="fr-FR" sz="1000" dirty="0">
                <a:solidFill>
                  <a:schemeClr val="bg1">
                    <a:lumMod val="65000"/>
                  </a:schemeClr>
                </a:solidFill>
                <a:latin typeface="Calibri Light" panose="020F0302020204030204"/>
                <a:ea typeface="Times New Roman" panose="02020603050405020304" pitchFamily="18" charset="0"/>
                <a:cs typeface="Times New Roman" panose="02020603050405020304" pitchFamily="18" charset="0"/>
              </a:rPr>
              <a:t>ou sur les </a:t>
            </a:r>
            <a:r>
              <a:rPr lang="fr-FR" sz="1000" dirty="0">
                <a:solidFill>
                  <a:schemeClr val="bg1">
                    <a:lumMod val="65000"/>
                  </a:schemeClr>
                </a:solidFill>
                <a:latin typeface="Calibri Light" panose="020F0302020204030204"/>
                <a:ea typeface="Times New Roman" panose="02020603050405020304" pitchFamily="18" charset="0"/>
                <a:cs typeface="Times New Roman" panose="02020603050405020304" pitchFamily="18" charset="0"/>
                <a:sym typeface="Webdings" panose="05030102010509060703" pitchFamily="18" charset="2"/>
              </a:rPr>
              <a:t>)</a:t>
            </a:r>
            <a:r>
              <a:rPr lang="fr-FR" sz="1000" dirty="0">
                <a:solidFill>
                  <a:schemeClr val="bg1">
                    <a:lumMod val="65000"/>
                  </a:schemeClr>
                </a:solidFill>
                <a:latin typeface="Calibri Light" panose="020F0302020204030204"/>
                <a:ea typeface="Calibri" panose="020F0502020204030204" pitchFamily="34" charset="0"/>
                <a:cs typeface="Times New Roman" panose="02020603050405020304" pitchFamily="18" charset="0"/>
              </a:rPr>
              <a:t>. </a:t>
            </a:r>
            <a:r>
              <a:rPr lang="fr-FR" sz="1000" i="1" dirty="0">
                <a:solidFill>
                  <a:schemeClr val="bg1">
                    <a:lumMod val="65000"/>
                  </a:schemeClr>
                </a:solidFill>
                <a:latin typeface="Calibri Light" panose="020F0302020204030204"/>
                <a:ea typeface="Calibri" panose="020F0502020204030204" pitchFamily="34" charset="0"/>
                <a:cs typeface="Times New Roman" panose="02020603050405020304" pitchFamily="18" charset="0"/>
              </a:rPr>
              <a:t>Vous pouvez télécharger les fiches de données de sécurités sur le site Internet : </a:t>
            </a:r>
            <a:r>
              <a:rPr lang="fr-FR" sz="1000" i="1" u="sng" dirty="0">
                <a:solidFill>
                  <a:schemeClr val="bg1">
                    <a:lumMod val="65000"/>
                  </a:schemeClr>
                </a:solidFill>
                <a:latin typeface="Calibri Light" panose="020F0302020204030204"/>
                <a:ea typeface="Calibri" panose="020F0502020204030204" pitchFamily="34" charset="0"/>
                <a:cs typeface="Times New Roman" panose="02020603050405020304" pitchFamily="18" charset="0"/>
                <a:hlinkClick r:id="rId4"/>
              </a:rPr>
              <a:t>www.quickfds.com</a:t>
            </a:r>
            <a:endParaRPr lang="fr-FR" sz="1000" dirty="0">
              <a:solidFill>
                <a:schemeClr val="bg1">
                  <a:lumMod val="65000"/>
                </a:schemeClr>
              </a:solidFill>
              <a:latin typeface="Calibri Light" panose="020F0302020204030204"/>
              <a:ea typeface="Calibri" panose="020F0502020204030204" pitchFamily="34" charset="0"/>
              <a:cs typeface="Times New Roman" panose="02020603050405020304" pitchFamily="18" charset="0"/>
            </a:endParaRPr>
          </a:p>
          <a:p>
            <a:pPr algn="just"/>
            <a:r>
              <a:rPr lang="fr-FR" sz="1000" i="1" dirty="0">
                <a:solidFill>
                  <a:schemeClr val="bg1">
                    <a:lumMod val="65000"/>
                  </a:schemeClr>
                </a:solidFill>
                <a:latin typeface="Calibri Light" panose="020F0302020204030204"/>
                <a:ea typeface="Calibri" panose="020F0502020204030204" pitchFamily="34" charset="0"/>
                <a:cs typeface="Lucida Calligraphy" panose="03010101010101010101" pitchFamily="66" charset="0"/>
              </a:rPr>
              <a:t>Pensez lors de l’utilisation des produits de santé végétale à vous protéger et à protéger vos salariés avec des EPI (</a:t>
            </a:r>
            <a:r>
              <a:rPr lang="fr-FR" sz="1000" i="1" dirty="0" err="1">
                <a:solidFill>
                  <a:schemeClr val="bg1">
                    <a:lumMod val="65000"/>
                  </a:schemeClr>
                </a:solidFill>
                <a:latin typeface="Calibri Light" panose="020F0302020204030204"/>
                <a:ea typeface="Calibri" panose="020F0502020204030204" pitchFamily="34" charset="0"/>
                <a:cs typeface="Lucida Calligraphy" panose="03010101010101010101" pitchFamily="66" charset="0"/>
              </a:rPr>
              <a:t>Equipement</a:t>
            </a:r>
            <a:r>
              <a:rPr lang="fr-FR" sz="1000" i="1" dirty="0">
                <a:solidFill>
                  <a:schemeClr val="bg1">
                    <a:lumMod val="65000"/>
                  </a:schemeClr>
                </a:solidFill>
                <a:latin typeface="Calibri Light" panose="020F0302020204030204"/>
                <a:ea typeface="Calibri" panose="020F0502020204030204" pitchFamily="34" charset="0"/>
                <a:cs typeface="Lucida Calligraphy" panose="03010101010101010101" pitchFamily="66" charset="0"/>
              </a:rPr>
              <a:t> de Protection Individuelle) : gants, masque, combinaison… </a:t>
            </a:r>
            <a:endParaRPr lang="fr-FR" sz="1000" dirty="0">
              <a:solidFill>
                <a:schemeClr val="bg1">
                  <a:lumMod val="65000"/>
                </a:schemeClr>
              </a:solidFill>
              <a:latin typeface="Calibri Light" panose="020F0302020204030204"/>
              <a:ea typeface="Calibri" panose="020F0502020204030204" pitchFamily="34" charset="0"/>
              <a:cs typeface="Lucida Calligraphy" panose="03010101010101010101" pitchFamily="66" charset="0"/>
            </a:endParaRPr>
          </a:p>
          <a:p>
            <a:pPr algn="just">
              <a:lnSpc>
                <a:spcPct val="115000"/>
              </a:lnSpc>
              <a:spcAft>
                <a:spcPts val="1000"/>
              </a:spcAft>
            </a:pPr>
            <a:r>
              <a:rPr lang="fr-FR" sz="1000" i="1" dirty="0">
                <a:solidFill>
                  <a:schemeClr val="bg1">
                    <a:lumMod val="65000"/>
                  </a:schemeClr>
                </a:solidFill>
                <a:latin typeface="Calibri Light" panose="020F0302020204030204"/>
                <a:ea typeface="Calibri" panose="020F0502020204030204" pitchFamily="34" charset="0"/>
                <a:cs typeface="Times New Roman" panose="02020603050405020304" pitchFamily="18" charset="0"/>
              </a:rPr>
              <a:t>Vous trouverez une gamme complète d’EPI dans vos silos. </a:t>
            </a:r>
          </a:p>
          <a:p>
            <a:pPr algn="just">
              <a:lnSpc>
                <a:spcPct val="115000"/>
              </a:lnSpc>
              <a:spcAft>
                <a:spcPts val="1000"/>
              </a:spcAft>
            </a:pPr>
            <a:r>
              <a:rPr lang="fr-FR" sz="1000" i="1" dirty="0">
                <a:solidFill>
                  <a:schemeClr val="bg1">
                    <a:lumMod val="65000"/>
                  </a:schemeClr>
                </a:solidFill>
                <a:latin typeface="Calibri Light" panose="020F0302020204030204"/>
                <a:ea typeface="Calibri" panose="020F0502020204030204" pitchFamily="34" charset="0"/>
                <a:cs typeface="Times New Roman" panose="02020603050405020304" pitchFamily="18" charset="0"/>
              </a:rPr>
              <a:t>Numéro d’agrément PI00450, périmètre : distribution de produits phytopharmaceutiques à des utilisateurs professionnels, application en prestation de service de produits phytopharmaceutiques (hors conseil à l’utilisation de produits phytopharmaceutiques)</a:t>
            </a:r>
            <a:endParaRPr lang="fr-FR" sz="1000" dirty="0">
              <a:solidFill>
                <a:schemeClr val="bg1">
                  <a:lumMod val="65000"/>
                </a:schemeClr>
              </a:solidFill>
              <a:latin typeface="Calibri Light" panose="020F0302020204030204"/>
              <a:ea typeface="Calibri" panose="020F0502020204030204" pitchFamily="34" charset="0"/>
              <a:cs typeface="Times New Roman" panose="02020603050405020304" pitchFamily="18" charset="0"/>
            </a:endParaRPr>
          </a:p>
        </p:txBody>
      </p:sp>
      <p:grpSp>
        <p:nvGrpSpPr>
          <p:cNvPr id="4" name="Groupe 3">
            <a:extLst>
              <a:ext uri="{FF2B5EF4-FFF2-40B4-BE49-F238E27FC236}">
                <a16:creationId xmlns:a16="http://schemas.microsoft.com/office/drawing/2014/main" id="{BB91B1D0-9042-4067-9BE7-E66133143E7F}"/>
              </a:ext>
            </a:extLst>
          </p:cNvPr>
          <p:cNvGrpSpPr/>
          <p:nvPr/>
        </p:nvGrpSpPr>
        <p:grpSpPr>
          <a:xfrm>
            <a:off x="816288" y="5368001"/>
            <a:ext cx="5912497" cy="681997"/>
            <a:chOff x="767809" y="5774110"/>
            <a:chExt cx="5912497" cy="681997"/>
          </a:xfrm>
        </p:grpSpPr>
        <p:pic>
          <p:nvPicPr>
            <p:cNvPr id="5" name="Picture 2" descr="Bulle présente avec des lignes de dialogue Icons gratuit">
              <a:extLst>
                <a:ext uri="{FF2B5EF4-FFF2-40B4-BE49-F238E27FC236}">
                  <a16:creationId xmlns:a16="http://schemas.microsoft.com/office/drawing/2014/main" id="{92613A3F-E2A6-48D9-8934-064AAB93C074}"/>
                </a:ext>
              </a:extLst>
            </p:cNvPr>
            <p:cNvPicPr>
              <a:picLocks noChangeAspect="1" noChangeArrowheads="1"/>
            </p:cNvPicPr>
            <p:nvPr/>
          </p:nvPicPr>
          <p:blipFill>
            <a:blip r:embed="rId5" cstate="print">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67809" y="5774110"/>
              <a:ext cx="681997" cy="681997"/>
            </a:xfrm>
            <a:prstGeom prst="rect">
              <a:avLst/>
            </a:prstGeom>
            <a:noFill/>
            <a:extLst>
              <a:ext uri="{909E8E84-426E-40DD-AFC4-6F175D3DCCD1}">
                <a14:hiddenFill xmlns:a14="http://schemas.microsoft.com/office/drawing/2010/main">
                  <a:solidFill>
                    <a:srgbClr val="FFFFFF"/>
                  </a:solidFill>
                </a14:hiddenFill>
              </a:ext>
            </a:extLst>
          </p:spPr>
        </p:pic>
        <p:sp>
          <p:nvSpPr>
            <p:cNvPr id="6" name="Espace réservé du contenu 2">
              <a:extLst>
                <a:ext uri="{FF2B5EF4-FFF2-40B4-BE49-F238E27FC236}">
                  <a16:creationId xmlns:a16="http://schemas.microsoft.com/office/drawing/2014/main" id="{EE40F3AB-C2B6-484D-B6BE-BEB4D4F96720}"/>
                </a:ext>
              </a:extLst>
            </p:cNvPr>
            <p:cNvSpPr txBox="1">
              <a:spLocks/>
            </p:cNvSpPr>
            <p:nvPr/>
          </p:nvSpPr>
          <p:spPr>
            <a:xfrm>
              <a:off x="1506549" y="5867221"/>
              <a:ext cx="5173757" cy="498044"/>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None/>
              </a:pPr>
              <a:r>
                <a:rPr lang="fr-FR" altLang="fr-FR" sz="1200" b="1" dirty="0">
                  <a:solidFill>
                    <a:srgbClr val="DA9B00"/>
                  </a:solidFill>
                  <a:latin typeface="+mj-lt"/>
                  <a:ea typeface="Times New Roman" panose="02020603050405020304" pitchFamily="18" charset="0"/>
                  <a:cs typeface="Times New Roman" panose="02020603050405020304" pitchFamily="18" charset="0"/>
                </a:rPr>
                <a:t>Une remarque, un commentaire, une suggestion pour améliorer votre </a:t>
              </a:r>
              <a:r>
                <a:rPr lang="fr-FR" altLang="fr-FR" sz="1200" b="1" dirty="0" err="1">
                  <a:solidFill>
                    <a:srgbClr val="DA9B00"/>
                  </a:solidFill>
                  <a:latin typeface="+mj-lt"/>
                  <a:ea typeface="Times New Roman" panose="02020603050405020304" pitchFamily="18" charset="0"/>
                  <a:cs typeface="Times New Roman" panose="02020603050405020304" pitchFamily="18" charset="0"/>
                </a:rPr>
                <a:t>Val’eurs</a:t>
              </a:r>
              <a:r>
                <a:rPr lang="fr-FR" altLang="fr-FR" sz="1200" b="1" dirty="0">
                  <a:solidFill>
                    <a:srgbClr val="DA9B00"/>
                  </a:solidFill>
                  <a:latin typeface="+mj-lt"/>
                  <a:ea typeface="Times New Roman" panose="02020603050405020304" pitchFamily="18" charset="0"/>
                  <a:cs typeface="Times New Roman" panose="02020603050405020304" pitchFamily="18" charset="0"/>
                </a:rPr>
                <a:t> techniques ? Faites nous le savoir en cliquant </a:t>
              </a:r>
              <a:r>
                <a:rPr lang="fr-FR" altLang="fr-FR" sz="1200" b="1" dirty="0">
                  <a:solidFill>
                    <a:srgbClr val="DA9B00"/>
                  </a:solidFill>
                  <a:latin typeface="+mj-lt"/>
                  <a:ea typeface="Times New Roman" panose="02020603050405020304" pitchFamily="18" charset="0"/>
                  <a:cs typeface="Times New Roman" panose="02020603050405020304" pitchFamily="18" charset="0"/>
                  <a:hlinkClick r:id="rId6"/>
                </a:rPr>
                <a:t>ici</a:t>
              </a:r>
              <a:r>
                <a:rPr lang="fr-FR" altLang="fr-FR" sz="1200" b="1" dirty="0">
                  <a:solidFill>
                    <a:srgbClr val="DA9B00"/>
                  </a:solidFill>
                  <a:latin typeface="+mj-lt"/>
                  <a:ea typeface="Times New Roman" panose="02020603050405020304" pitchFamily="18" charset="0"/>
                  <a:cs typeface="Times New Roman" panose="02020603050405020304" pitchFamily="18" charset="0"/>
                </a:rPr>
                <a:t> </a:t>
              </a:r>
            </a:p>
          </p:txBody>
        </p:sp>
      </p:grpSp>
    </p:spTree>
    <p:extLst>
      <p:ext uri="{BB962C8B-B14F-4D97-AF65-F5344CB8AC3E}">
        <p14:creationId xmlns:p14="http://schemas.microsoft.com/office/powerpoint/2010/main" val="37929537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DEF239AF-BE14-4DBF-B9F0-BEB54E8ECB3D}"/>
              </a:ext>
            </a:extLst>
          </p:cNvPr>
          <p:cNvSpPr>
            <a:spLocks noGrp="1"/>
          </p:cNvSpPr>
          <p:nvPr>
            <p:ph type="sldNum" sz="quarter" idx="12"/>
          </p:nvPr>
        </p:nvSpPr>
        <p:spPr/>
        <p:txBody>
          <a:bodyPr/>
          <a:lstStyle/>
          <a:p>
            <a:fld id="{1614FB81-BBF8-4479-92EF-B55AD503E7BA}" type="slidenum">
              <a:rPr lang="fr-FR" smtClean="0"/>
              <a:t>2</a:t>
            </a:fld>
            <a:endParaRPr lang="fr-FR"/>
          </a:p>
        </p:txBody>
      </p:sp>
      <p:sp>
        <p:nvSpPr>
          <p:cNvPr id="3" name="ZoneTexte 2">
            <a:extLst>
              <a:ext uri="{FF2B5EF4-FFF2-40B4-BE49-F238E27FC236}">
                <a16:creationId xmlns:a16="http://schemas.microsoft.com/office/drawing/2014/main" id="{645FF761-6513-425F-BB00-1561E91C2ADC}"/>
              </a:ext>
            </a:extLst>
          </p:cNvPr>
          <p:cNvSpPr txBox="1"/>
          <p:nvPr/>
        </p:nvSpPr>
        <p:spPr>
          <a:xfrm>
            <a:off x="751060" y="1750405"/>
            <a:ext cx="5272166" cy="338554"/>
          </a:xfrm>
          <a:prstGeom prst="rect">
            <a:avLst/>
          </a:prstGeom>
          <a:noFill/>
        </p:spPr>
        <p:txBody>
          <a:bodyPr wrap="square" rtlCol="0">
            <a:spAutoFit/>
          </a:bodyPr>
          <a:lstStyle/>
          <a:p>
            <a:r>
              <a:rPr lang="fr-FR" sz="1600" b="1" dirty="0">
                <a:solidFill>
                  <a:schemeClr val="accent6"/>
                </a:solidFill>
                <a:latin typeface="+mj-lt"/>
              </a:rPr>
              <a:t>Focus sur l’épandage de trichogrammes par drone</a:t>
            </a:r>
          </a:p>
        </p:txBody>
      </p:sp>
      <p:sp>
        <p:nvSpPr>
          <p:cNvPr id="4" name="Rectangle 3">
            <a:extLst>
              <a:ext uri="{FF2B5EF4-FFF2-40B4-BE49-F238E27FC236}">
                <a16:creationId xmlns:a16="http://schemas.microsoft.com/office/drawing/2014/main" id="{C822A535-7E49-409D-BCB4-96AB010259CC}"/>
              </a:ext>
            </a:extLst>
          </p:cNvPr>
          <p:cNvSpPr/>
          <p:nvPr/>
        </p:nvSpPr>
        <p:spPr>
          <a:xfrm>
            <a:off x="3705504" y="4862640"/>
            <a:ext cx="3089247" cy="1938992"/>
          </a:xfrm>
          <a:prstGeom prst="rect">
            <a:avLst/>
          </a:prstGeom>
        </p:spPr>
        <p:txBody>
          <a:bodyPr wrap="square">
            <a:spAutoFit/>
          </a:bodyPr>
          <a:lstStyle/>
          <a:p>
            <a:pPr algn="just"/>
            <a:r>
              <a:rPr lang="fr-FR" altLang="fr-FR" sz="1200" dirty="0">
                <a:latin typeface="+mj-lt"/>
                <a:ea typeface="Times New Roman" panose="02020603050405020304" pitchFamily="18" charset="0"/>
                <a:cs typeface="Times New Roman" panose="02020603050405020304" pitchFamily="18" charset="0"/>
              </a:rPr>
              <a:t>Les équipes OAD Valfrance répertorient en amont vos parcelles sur un logiciel permettant au prestataire d’établir à l’avance les plans de vol pour toute notre zone et ainsi, de déclencher les épandages au moment idéal suite aux détections des vols par les réseaux de piégeage.</a:t>
            </a:r>
          </a:p>
          <a:p>
            <a:pPr algn="just"/>
            <a:r>
              <a:rPr lang="fr-FR" altLang="fr-FR" sz="1200" dirty="0">
                <a:latin typeface="+mj-lt"/>
                <a:ea typeface="Times New Roman" panose="02020603050405020304" pitchFamily="18" charset="0"/>
                <a:cs typeface="Times New Roman" panose="02020603050405020304" pitchFamily="18" charset="0"/>
              </a:rPr>
              <a:t>Avec plus de 300 hectares protégés par drone l’an passé, nous garantissons une prestation de qualité.</a:t>
            </a:r>
          </a:p>
        </p:txBody>
      </p:sp>
      <p:sp>
        <p:nvSpPr>
          <p:cNvPr id="5" name="Rectangle 4">
            <a:extLst>
              <a:ext uri="{FF2B5EF4-FFF2-40B4-BE49-F238E27FC236}">
                <a16:creationId xmlns:a16="http://schemas.microsoft.com/office/drawing/2014/main" id="{5CD0C2DE-08CB-4965-B381-403B840A0FFC}"/>
              </a:ext>
            </a:extLst>
          </p:cNvPr>
          <p:cNvSpPr/>
          <p:nvPr/>
        </p:nvSpPr>
        <p:spPr>
          <a:xfrm>
            <a:off x="1055523" y="7595395"/>
            <a:ext cx="6029355" cy="276999"/>
          </a:xfrm>
          <a:prstGeom prst="rect">
            <a:avLst/>
          </a:prstGeom>
        </p:spPr>
        <p:txBody>
          <a:bodyPr wrap="square">
            <a:spAutoFit/>
          </a:bodyPr>
          <a:lstStyle/>
          <a:p>
            <a:pPr algn="just"/>
            <a:r>
              <a:rPr lang="fr-FR" altLang="fr-FR" sz="1200" b="1" dirty="0">
                <a:latin typeface="+mj-lt"/>
                <a:ea typeface="Times New Roman" panose="02020603050405020304" pitchFamily="18" charset="0"/>
                <a:cs typeface="Times New Roman" panose="02020603050405020304" pitchFamily="18" charset="0"/>
                <a:hlinkClick r:id="rId2"/>
              </a:rPr>
              <a:t>Cliquez ici </a:t>
            </a:r>
            <a:r>
              <a:rPr lang="fr-FR" altLang="fr-FR" sz="1200" b="1" dirty="0">
                <a:latin typeface="+mj-lt"/>
                <a:ea typeface="Times New Roman" panose="02020603050405020304" pitchFamily="18" charset="0"/>
                <a:cs typeface="Times New Roman" panose="02020603050405020304" pitchFamily="18" charset="0"/>
              </a:rPr>
              <a:t>pour plus de détails</a:t>
            </a:r>
          </a:p>
        </p:txBody>
      </p:sp>
      <p:sp>
        <p:nvSpPr>
          <p:cNvPr id="6" name="Rectangle 5">
            <a:extLst>
              <a:ext uri="{FF2B5EF4-FFF2-40B4-BE49-F238E27FC236}">
                <a16:creationId xmlns:a16="http://schemas.microsoft.com/office/drawing/2014/main" id="{FA387E11-CA4A-443B-BA0A-EF732E8C4336}"/>
              </a:ext>
            </a:extLst>
          </p:cNvPr>
          <p:cNvSpPr/>
          <p:nvPr/>
        </p:nvSpPr>
        <p:spPr>
          <a:xfrm>
            <a:off x="1055523" y="7130546"/>
            <a:ext cx="6029355" cy="276999"/>
          </a:xfrm>
          <a:prstGeom prst="rect">
            <a:avLst/>
          </a:prstGeom>
        </p:spPr>
        <p:txBody>
          <a:bodyPr wrap="square">
            <a:spAutoFit/>
          </a:bodyPr>
          <a:lstStyle/>
          <a:p>
            <a:pPr algn="just"/>
            <a:r>
              <a:rPr lang="fr-FR" altLang="fr-FR" sz="1200" b="1" dirty="0">
                <a:latin typeface="+mj-lt"/>
                <a:ea typeface="Times New Roman" panose="02020603050405020304" pitchFamily="18" charset="0"/>
                <a:cs typeface="Times New Roman" panose="02020603050405020304" pitchFamily="18" charset="0"/>
                <a:hlinkClick r:id="rId3"/>
              </a:rPr>
              <a:t>Cliquez ici </a:t>
            </a:r>
            <a:r>
              <a:rPr lang="fr-FR" altLang="fr-FR" sz="1200" b="1" dirty="0">
                <a:latin typeface="+mj-lt"/>
                <a:ea typeface="Times New Roman" panose="02020603050405020304" pitchFamily="18" charset="0"/>
                <a:cs typeface="Times New Roman" panose="02020603050405020304" pitchFamily="18" charset="0"/>
              </a:rPr>
              <a:t>pour accéder à la vidéo</a:t>
            </a:r>
          </a:p>
        </p:txBody>
      </p:sp>
      <p:sp>
        <p:nvSpPr>
          <p:cNvPr id="7" name="Rectangle 6">
            <a:extLst>
              <a:ext uri="{FF2B5EF4-FFF2-40B4-BE49-F238E27FC236}">
                <a16:creationId xmlns:a16="http://schemas.microsoft.com/office/drawing/2014/main" id="{DCA58A44-6783-49E2-9DB7-C220E709190B}"/>
              </a:ext>
            </a:extLst>
          </p:cNvPr>
          <p:cNvSpPr/>
          <p:nvPr/>
        </p:nvSpPr>
        <p:spPr>
          <a:xfrm>
            <a:off x="751060" y="8083744"/>
            <a:ext cx="6029355" cy="461665"/>
          </a:xfrm>
          <a:prstGeom prst="rect">
            <a:avLst/>
          </a:prstGeom>
        </p:spPr>
        <p:txBody>
          <a:bodyPr wrap="square">
            <a:spAutoFit/>
          </a:bodyPr>
          <a:lstStyle/>
          <a:p>
            <a:pPr algn="just"/>
            <a:r>
              <a:rPr lang="fr-FR" altLang="fr-FR" sz="1200" dirty="0">
                <a:latin typeface="+mj-lt"/>
                <a:ea typeface="Times New Roman" panose="02020603050405020304" pitchFamily="18" charset="0"/>
                <a:cs typeface="Times New Roman" panose="02020603050405020304" pitchFamily="18" charset="0"/>
              </a:rPr>
              <a:t>N’hésitez pas à vous rapprocher de votre Chargé Relations Culture pour tout complément d’information.</a:t>
            </a:r>
          </a:p>
        </p:txBody>
      </p:sp>
      <p:pic>
        <p:nvPicPr>
          <p:cNvPr id="9" name="Image 8">
            <a:extLst>
              <a:ext uri="{FF2B5EF4-FFF2-40B4-BE49-F238E27FC236}">
                <a16:creationId xmlns:a16="http://schemas.microsoft.com/office/drawing/2014/main" id="{95B220C2-58D8-4E0F-9F07-3D14A3C074A4}"/>
              </a:ext>
            </a:extLst>
          </p:cNvPr>
          <p:cNvPicPr>
            <a:picLocks noChangeAspect="1"/>
          </p:cNvPicPr>
          <p:nvPr/>
        </p:nvPicPr>
        <p:blipFill>
          <a:blip r:embed="rId4"/>
          <a:stretch>
            <a:fillRect/>
          </a:stretch>
        </p:blipFill>
        <p:spPr>
          <a:xfrm>
            <a:off x="894482" y="4940913"/>
            <a:ext cx="2603968" cy="184633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3" name="Image 12">
            <a:extLst>
              <a:ext uri="{FF2B5EF4-FFF2-40B4-BE49-F238E27FC236}">
                <a16:creationId xmlns:a16="http://schemas.microsoft.com/office/drawing/2014/main" id="{CB02ECF4-61BE-4C54-B877-D7777C5E7078}"/>
              </a:ext>
            </a:extLst>
          </p:cNvPr>
          <p:cNvPicPr>
            <a:picLocks noChangeAspect="1"/>
          </p:cNvPicPr>
          <p:nvPr/>
        </p:nvPicPr>
        <p:blipFill rotWithShape="1">
          <a:blip r:embed="rId5"/>
          <a:srcRect l="14517" t="10293" r="20496" b="7488"/>
          <a:stretch/>
        </p:blipFill>
        <p:spPr>
          <a:xfrm>
            <a:off x="4011515" y="2567976"/>
            <a:ext cx="2650709" cy="178768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6" name="Rectangle 15">
            <a:extLst>
              <a:ext uri="{FF2B5EF4-FFF2-40B4-BE49-F238E27FC236}">
                <a16:creationId xmlns:a16="http://schemas.microsoft.com/office/drawing/2014/main" id="{5C3CEA1A-B4FE-4648-9CC5-2DB8078120F5}"/>
              </a:ext>
            </a:extLst>
          </p:cNvPr>
          <p:cNvSpPr/>
          <p:nvPr/>
        </p:nvSpPr>
        <p:spPr>
          <a:xfrm>
            <a:off x="751060" y="2238472"/>
            <a:ext cx="3089247" cy="2492990"/>
          </a:xfrm>
          <a:prstGeom prst="rect">
            <a:avLst/>
          </a:prstGeom>
        </p:spPr>
        <p:txBody>
          <a:bodyPr wrap="square">
            <a:spAutoFit/>
          </a:bodyPr>
          <a:lstStyle/>
          <a:p>
            <a:pPr algn="just"/>
            <a:r>
              <a:rPr lang="fr-FR" altLang="fr-FR" sz="1200" dirty="0">
                <a:latin typeface="+mj-lt"/>
                <a:ea typeface="Times New Roman" panose="02020603050405020304" pitchFamily="18" charset="0"/>
                <a:cs typeface="Times New Roman" panose="02020603050405020304" pitchFamily="18" charset="0"/>
              </a:rPr>
              <a:t>Gagnez du temps, faites épandre vos trichogrammes par Valfrance !</a:t>
            </a:r>
          </a:p>
          <a:p>
            <a:pPr algn="just"/>
            <a:endParaRPr lang="fr-FR" altLang="fr-FR" sz="1200" dirty="0">
              <a:latin typeface="+mj-lt"/>
              <a:ea typeface="Times New Roman" panose="02020603050405020304" pitchFamily="18" charset="0"/>
              <a:cs typeface="Times New Roman" panose="02020603050405020304" pitchFamily="18" charset="0"/>
            </a:endParaRPr>
          </a:p>
          <a:p>
            <a:pPr algn="just"/>
            <a:r>
              <a:rPr lang="fr-FR" altLang="fr-FR" sz="1200" dirty="0">
                <a:latin typeface="+mj-lt"/>
                <a:ea typeface="Times New Roman" panose="02020603050405020304" pitchFamily="18" charset="0"/>
                <a:cs typeface="Times New Roman" panose="02020603050405020304" pitchFamily="18" charset="0"/>
              </a:rPr>
              <a:t>Depuis 3 ans maintenant, en collaboration avec </a:t>
            </a:r>
            <a:r>
              <a:rPr lang="fr-FR" altLang="fr-FR" sz="1200" dirty="0" err="1">
                <a:latin typeface="+mj-lt"/>
                <a:ea typeface="Times New Roman" panose="02020603050405020304" pitchFamily="18" charset="0"/>
                <a:cs typeface="Times New Roman" panose="02020603050405020304" pitchFamily="18" charset="0"/>
              </a:rPr>
              <a:t>AeroVision</a:t>
            </a:r>
            <a:r>
              <a:rPr lang="fr-FR" altLang="fr-FR" sz="1200" dirty="0">
                <a:latin typeface="+mj-lt"/>
                <a:ea typeface="Times New Roman" panose="02020603050405020304" pitchFamily="18" charset="0"/>
                <a:cs typeface="Times New Roman" panose="02020603050405020304" pitchFamily="18" charset="0"/>
              </a:rPr>
              <a:t>, Valfrance teste à grande échelle le largage de trichogrammes par drone dans vos maïs.</a:t>
            </a:r>
          </a:p>
          <a:p>
            <a:pPr algn="just"/>
            <a:r>
              <a:rPr lang="fr-FR" altLang="fr-FR" sz="1200" dirty="0">
                <a:latin typeface="+mj-lt"/>
                <a:ea typeface="Times New Roman" panose="02020603050405020304" pitchFamily="18" charset="0"/>
                <a:cs typeface="Times New Roman" panose="02020603050405020304" pitchFamily="18" charset="0"/>
              </a:rPr>
              <a:t>Véritable gain de temps, qualité d’épandage garantie avec la cartographie de vos parcelles, logistique assurée par le prestataire (c’est lui qui va retirer vos trichogrammes dans votre silo de proximité), la protection biologique contre la pyrale devient à la portée de tous.</a:t>
            </a:r>
          </a:p>
        </p:txBody>
      </p:sp>
      <p:pic>
        <p:nvPicPr>
          <p:cNvPr id="18" name="Image 17">
            <a:extLst>
              <a:ext uri="{FF2B5EF4-FFF2-40B4-BE49-F238E27FC236}">
                <a16:creationId xmlns:a16="http://schemas.microsoft.com/office/drawing/2014/main" id="{43396D73-3C35-4D73-BC2B-2B6CA1CF30E8}"/>
              </a:ext>
            </a:extLst>
          </p:cNvPr>
          <p:cNvPicPr>
            <a:picLocks noChangeAspect="1"/>
          </p:cNvPicPr>
          <p:nvPr/>
        </p:nvPicPr>
        <p:blipFill>
          <a:blip r:embed="rId6"/>
          <a:stretch>
            <a:fillRect/>
          </a:stretch>
        </p:blipFill>
        <p:spPr>
          <a:xfrm>
            <a:off x="751060" y="7102649"/>
            <a:ext cx="325931" cy="324000"/>
          </a:xfrm>
          <a:prstGeom prst="rect">
            <a:avLst/>
          </a:prstGeom>
        </p:spPr>
      </p:pic>
      <p:pic>
        <p:nvPicPr>
          <p:cNvPr id="19" name="Image 18">
            <a:extLst>
              <a:ext uri="{FF2B5EF4-FFF2-40B4-BE49-F238E27FC236}">
                <a16:creationId xmlns:a16="http://schemas.microsoft.com/office/drawing/2014/main" id="{2AC70A66-1F10-4103-B552-CEDF3B978DDC}"/>
              </a:ext>
            </a:extLst>
          </p:cNvPr>
          <p:cNvPicPr>
            <a:picLocks noChangeAspect="1"/>
          </p:cNvPicPr>
          <p:nvPr/>
        </p:nvPicPr>
        <p:blipFill>
          <a:blip r:embed="rId7"/>
          <a:stretch>
            <a:fillRect/>
          </a:stretch>
        </p:blipFill>
        <p:spPr>
          <a:xfrm>
            <a:off x="758139" y="7571894"/>
            <a:ext cx="322083" cy="324000"/>
          </a:xfrm>
          <a:prstGeom prst="rect">
            <a:avLst/>
          </a:prstGeom>
        </p:spPr>
      </p:pic>
      <p:pic>
        <p:nvPicPr>
          <p:cNvPr id="21" name="Image 20">
            <a:extLst>
              <a:ext uri="{FF2B5EF4-FFF2-40B4-BE49-F238E27FC236}">
                <a16:creationId xmlns:a16="http://schemas.microsoft.com/office/drawing/2014/main" id="{68B8A078-C655-4103-9214-8BDA7D656C4A}"/>
              </a:ext>
            </a:extLst>
          </p:cNvPr>
          <p:cNvPicPr>
            <a:picLocks noChangeAspect="1"/>
          </p:cNvPicPr>
          <p:nvPr/>
        </p:nvPicPr>
        <p:blipFill>
          <a:blip r:embed="rId8"/>
          <a:stretch>
            <a:fillRect/>
          </a:stretch>
        </p:blipFill>
        <p:spPr>
          <a:xfrm>
            <a:off x="5555039" y="1731301"/>
            <a:ext cx="936374" cy="539124"/>
          </a:xfrm>
          <a:prstGeom prst="rect">
            <a:avLst/>
          </a:prstGeom>
        </p:spPr>
      </p:pic>
    </p:spTree>
    <p:extLst>
      <p:ext uri="{BB962C8B-B14F-4D97-AF65-F5344CB8AC3E}">
        <p14:creationId xmlns:p14="http://schemas.microsoft.com/office/powerpoint/2010/main" val="2082529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7C9D8431-90BA-4D0E-A944-70216E33D19F}"/>
              </a:ext>
            </a:extLst>
          </p:cNvPr>
          <p:cNvSpPr>
            <a:spLocks noGrp="1"/>
          </p:cNvSpPr>
          <p:nvPr>
            <p:ph type="sldNum" sz="quarter" idx="12"/>
          </p:nvPr>
        </p:nvSpPr>
        <p:spPr/>
        <p:txBody>
          <a:bodyPr/>
          <a:lstStyle/>
          <a:p>
            <a:fld id="{1614FB81-BBF8-4479-92EF-B55AD503E7BA}" type="slidenum">
              <a:rPr lang="fr-FR" smtClean="0"/>
              <a:t>3</a:t>
            </a:fld>
            <a:endParaRPr lang="fr-FR"/>
          </a:p>
        </p:txBody>
      </p:sp>
      <p:sp>
        <p:nvSpPr>
          <p:cNvPr id="3" name="ZoneTexte 2">
            <a:extLst>
              <a:ext uri="{FF2B5EF4-FFF2-40B4-BE49-F238E27FC236}">
                <a16:creationId xmlns:a16="http://schemas.microsoft.com/office/drawing/2014/main" id="{CAA29006-2D84-44B8-9707-A03BB18F3085}"/>
              </a:ext>
            </a:extLst>
          </p:cNvPr>
          <p:cNvSpPr txBox="1"/>
          <p:nvPr/>
        </p:nvSpPr>
        <p:spPr>
          <a:xfrm>
            <a:off x="712887" y="1738828"/>
            <a:ext cx="5272166" cy="338554"/>
          </a:xfrm>
          <a:prstGeom prst="rect">
            <a:avLst/>
          </a:prstGeom>
          <a:noFill/>
        </p:spPr>
        <p:txBody>
          <a:bodyPr wrap="square" rtlCol="0">
            <a:spAutoFit/>
          </a:bodyPr>
          <a:lstStyle/>
          <a:p>
            <a:r>
              <a:rPr lang="fr-FR" sz="1600" b="1" dirty="0">
                <a:solidFill>
                  <a:schemeClr val="accent6"/>
                </a:solidFill>
                <a:latin typeface="+mj-lt"/>
              </a:rPr>
              <a:t>Colza</a:t>
            </a:r>
          </a:p>
        </p:txBody>
      </p:sp>
      <p:sp>
        <p:nvSpPr>
          <p:cNvPr id="4" name="ZoneTexte 3">
            <a:extLst>
              <a:ext uri="{FF2B5EF4-FFF2-40B4-BE49-F238E27FC236}">
                <a16:creationId xmlns:a16="http://schemas.microsoft.com/office/drawing/2014/main" id="{6F2965D7-3109-4F42-BC31-4BEB7002FEE5}"/>
              </a:ext>
            </a:extLst>
          </p:cNvPr>
          <p:cNvSpPr txBox="1"/>
          <p:nvPr/>
        </p:nvSpPr>
        <p:spPr>
          <a:xfrm>
            <a:off x="684995" y="4404484"/>
            <a:ext cx="5272166" cy="307777"/>
          </a:xfrm>
          <a:prstGeom prst="rect">
            <a:avLst/>
          </a:prstGeom>
          <a:noFill/>
        </p:spPr>
        <p:txBody>
          <a:bodyPr wrap="square" rtlCol="0">
            <a:spAutoFit/>
          </a:bodyPr>
          <a:lstStyle/>
          <a:p>
            <a:r>
              <a:rPr lang="fr-FR" sz="1400" b="1" dirty="0" err="1">
                <a:latin typeface="+mj-lt"/>
              </a:rPr>
              <a:t>Méligèthes</a:t>
            </a:r>
            <a:endParaRPr lang="fr-FR" sz="1400" b="1" dirty="0">
              <a:latin typeface="+mj-lt"/>
            </a:endParaRPr>
          </a:p>
        </p:txBody>
      </p:sp>
      <p:pic>
        <p:nvPicPr>
          <p:cNvPr id="5" name="Image 4">
            <a:extLst>
              <a:ext uri="{FF2B5EF4-FFF2-40B4-BE49-F238E27FC236}">
                <a16:creationId xmlns:a16="http://schemas.microsoft.com/office/drawing/2014/main" id="{188D09CA-EA63-4D48-B1EE-C5B8430EE67A}"/>
              </a:ext>
            </a:extLst>
          </p:cNvPr>
          <p:cNvPicPr>
            <a:picLocks noChangeAspect="1"/>
          </p:cNvPicPr>
          <p:nvPr/>
        </p:nvPicPr>
        <p:blipFill>
          <a:blip r:embed="rId2"/>
          <a:stretch>
            <a:fillRect/>
          </a:stretch>
        </p:blipFill>
        <p:spPr>
          <a:xfrm>
            <a:off x="802820" y="5993403"/>
            <a:ext cx="324000" cy="324000"/>
          </a:xfrm>
          <a:prstGeom prst="rect">
            <a:avLst/>
          </a:prstGeom>
        </p:spPr>
      </p:pic>
      <p:graphicFrame>
        <p:nvGraphicFramePr>
          <p:cNvPr id="6" name="Tableau 5">
            <a:extLst>
              <a:ext uri="{FF2B5EF4-FFF2-40B4-BE49-F238E27FC236}">
                <a16:creationId xmlns:a16="http://schemas.microsoft.com/office/drawing/2014/main" id="{6E0277C6-1079-4E3B-B7A9-68FB656144A1}"/>
              </a:ext>
            </a:extLst>
          </p:cNvPr>
          <p:cNvGraphicFramePr>
            <a:graphicFrameLocks noGrp="1"/>
          </p:cNvGraphicFramePr>
          <p:nvPr>
            <p:extLst>
              <p:ext uri="{D42A27DB-BD31-4B8C-83A1-F6EECF244321}">
                <p14:modId xmlns:p14="http://schemas.microsoft.com/office/powerpoint/2010/main" val="4207091472"/>
              </p:ext>
            </p:extLst>
          </p:nvPr>
        </p:nvGraphicFramePr>
        <p:xfrm>
          <a:off x="1329883" y="5353778"/>
          <a:ext cx="2426244" cy="1371600"/>
        </p:xfrm>
        <a:graphic>
          <a:graphicData uri="http://schemas.openxmlformats.org/drawingml/2006/table">
            <a:tbl>
              <a:tblPr firstRow="1" bandRow="1">
                <a:tableStyleId>{5C22544A-7EE6-4342-B048-85BDC9FD1C3A}</a:tableStyleId>
              </a:tblPr>
              <a:tblGrid>
                <a:gridCol w="869587">
                  <a:extLst>
                    <a:ext uri="{9D8B030D-6E8A-4147-A177-3AD203B41FA5}">
                      <a16:colId xmlns:a16="http://schemas.microsoft.com/office/drawing/2014/main" val="20000"/>
                    </a:ext>
                  </a:extLst>
                </a:gridCol>
                <a:gridCol w="903514">
                  <a:extLst>
                    <a:ext uri="{9D8B030D-6E8A-4147-A177-3AD203B41FA5}">
                      <a16:colId xmlns:a16="http://schemas.microsoft.com/office/drawing/2014/main" val="20001"/>
                    </a:ext>
                  </a:extLst>
                </a:gridCol>
                <a:gridCol w="653143">
                  <a:extLst>
                    <a:ext uri="{9D8B030D-6E8A-4147-A177-3AD203B41FA5}">
                      <a16:colId xmlns:a16="http://schemas.microsoft.com/office/drawing/2014/main" val="20002"/>
                    </a:ext>
                  </a:extLst>
                </a:gridCol>
              </a:tblGrid>
              <a:tr h="370840">
                <a:tc>
                  <a:txBody>
                    <a:bodyPr/>
                    <a:lstStyle/>
                    <a:p>
                      <a:pPr algn="ctr"/>
                      <a:r>
                        <a:rPr lang="fr-FR" sz="1200" dirty="0"/>
                        <a:t>État du colza</a:t>
                      </a:r>
                    </a:p>
                  </a:txBody>
                  <a:tcPr anchor="ctr"/>
                </a:tc>
                <a:tc>
                  <a:txBody>
                    <a:bodyPr/>
                    <a:lstStyle/>
                    <a:p>
                      <a:pPr algn="ctr"/>
                      <a:r>
                        <a:rPr lang="fr-FR" sz="1200" dirty="0"/>
                        <a:t>D1-D2</a:t>
                      </a:r>
                    </a:p>
                  </a:txBody>
                  <a:tcPr anchor="ctr"/>
                </a:tc>
                <a:tc>
                  <a:txBody>
                    <a:bodyPr/>
                    <a:lstStyle/>
                    <a:p>
                      <a:pPr algn="ctr"/>
                      <a:r>
                        <a:rPr lang="fr-FR" sz="1200" dirty="0"/>
                        <a:t>E</a:t>
                      </a:r>
                    </a:p>
                  </a:txBody>
                  <a:tcPr anchor="ctr"/>
                </a:tc>
                <a:extLst>
                  <a:ext uri="{0D108BD9-81ED-4DB2-BD59-A6C34878D82A}">
                    <a16:rowId xmlns:a16="http://schemas.microsoft.com/office/drawing/2014/main" val="10000"/>
                  </a:ext>
                </a:extLst>
              </a:tr>
              <a:tr h="370840">
                <a:tc>
                  <a:txBody>
                    <a:bodyPr/>
                    <a:lstStyle/>
                    <a:p>
                      <a:pPr algn="ctr"/>
                      <a:r>
                        <a:rPr lang="fr-FR" sz="1200" dirty="0"/>
                        <a:t>Stressé</a:t>
                      </a:r>
                    </a:p>
                  </a:txBody>
                  <a:tcPr anchor="ctr"/>
                </a:tc>
                <a:tc>
                  <a:txBody>
                    <a:bodyPr/>
                    <a:lstStyle/>
                    <a:p>
                      <a:pPr algn="ctr"/>
                      <a:r>
                        <a:rPr lang="fr-FR" sz="1200" dirty="0"/>
                        <a:t>1 par plante</a:t>
                      </a:r>
                    </a:p>
                  </a:txBody>
                  <a:tcPr anchor="ctr"/>
                </a:tc>
                <a:tc>
                  <a:txBody>
                    <a:bodyPr/>
                    <a:lstStyle/>
                    <a:p>
                      <a:pPr algn="ctr"/>
                      <a:r>
                        <a:rPr lang="fr-FR" sz="1200" dirty="0"/>
                        <a:t>2</a:t>
                      </a:r>
                      <a:r>
                        <a:rPr lang="fr-FR" sz="1200" baseline="0" dirty="0"/>
                        <a:t> à 3 /plante</a:t>
                      </a:r>
                      <a:endParaRPr lang="fr-FR" sz="1200" dirty="0"/>
                    </a:p>
                  </a:txBody>
                  <a:tcPr anchor="ctr"/>
                </a:tc>
                <a:extLst>
                  <a:ext uri="{0D108BD9-81ED-4DB2-BD59-A6C34878D82A}">
                    <a16:rowId xmlns:a16="http://schemas.microsoft.com/office/drawing/2014/main" val="10001"/>
                  </a:ext>
                </a:extLst>
              </a:tr>
              <a:tr h="370840">
                <a:tc>
                  <a:txBody>
                    <a:bodyPr/>
                    <a:lstStyle/>
                    <a:p>
                      <a:pPr algn="ctr"/>
                      <a:r>
                        <a:rPr lang="fr-FR" sz="1200" dirty="0"/>
                        <a:t>Vigoureux</a:t>
                      </a:r>
                    </a:p>
                  </a:txBody>
                  <a:tcPr anchor="ctr"/>
                </a:tc>
                <a:tc>
                  <a:txBody>
                    <a:bodyPr/>
                    <a:lstStyle/>
                    <a:p>
                      <a:pPr algn="ctr"/>
                      <a:r>
                        <a:rPr lang="fr-FR" sz="1200" dirty="0"/>
                        <a:t>3 à 4 par plante</a:t>
                      </a:r>
                    </a:p>
                  </a:txBody>
                  <a:tcPr anchor="ctr"/>
                </a:tc>
                <a:tc>
                  <a:txBody>
                    <a:bodyPr/>
                    <a:lstStyle/>
                    <a:p>
                      <a:pPr algn="ctr"/>
                      <a:r>
                        <a:rPr lang="fr-FR" sz="1200" dirty="0"/>
                        <a:t>7 à 8 /plante</a:t>
                      </a:r>
                    </a:p>
                  </a:txBody>
                  <a:tcPr anchor="ctr"/>
                </a:tc>
                <a:extLst>
                  <a:ext uri="{0D108BD9-81ED-4DB2-BD59-A6C34878D82A}">
                    <a16:rowId xmlns:a16="http://schemas.microsoft.com/office/drawing/2014/main" val="10002"/>
                  </a:ext>
                </a:extLst>
              </a:tr>
            </a:tbl>
          </a:graphicData>
        </a:graphic>
      </p:graphicFrame>
      <p:pic>
        <p:nvPicPr>
          <p:cNvPr id="7" name="Image 6">
            <a:extLst>
              <a:ext uri="{FF2B5EF4-FFF2-40B4-BE49-F238E27FC236}">
                <a16:creationId xmlns:a16="http://schemas.microsoft.com/office/drawing/2014/main" id="{2A9213B7-8203-4B47-BBDA-0EE373AB45FD}"/>
              </a:ext>
            </a:extLst>
          </p:cNvPr>
          <p:cNvPicPr>
            <a:picLocks noChangeAspect="1"/>
          </p:cNvPicPr>
          <p:nvPr/>
        </p:nvPicPr>
        <p:blipFill>
          <a:blip r:embed="rId3"/>
          <a:stretch>
            <a:fillRect/>
          </a:stretch>
        </p:blipFill>
        <p:spPr>
          <a:xfrm>
            <a:off x="802820" y="6974403"/>
            <a:ext cx="324000" cy="324000"/>
          </a:xfrm>
          <a:prstGeom prst="rect">
            <a:avLst/>
          </a:prstGeom>
        </p:spPr>
      </p:pic>
      <p:sp>
        <p:nvSpPr>
          <p:cNvPr id="8" name="Espace réservé du contenu 2">
            <a:extLst>
              <a:ext uri="{FF2B5EF4-FFF2-40B4-BE49-F238E27FC236}">
                <a16:creationId xmlns:a16="http://schemas.microsoft.com/office/drawing/2014/main" id="{FDD2F306-76C9-4DA5-A3F3-1AE332543319}"/>
              </a:ext>
            </a:extLst>
          </p:cNvPr>
          <p:cNvSpPr txBox="1">
            <a:spLocks/>
          </p:cNvSpPr>
          <p:nvPr/>
        </p:nvSpPr>
        <p:spPr>
          <a:xfrm>
            <a:off x="1126818" y="6920902"/>
            <a:ext cx="4033091" cy="597379"/>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None/>
            </a:pPr>
            <a:r>
              <a:rPr lang="fr-FR" altLang="fr-FR" sz="1200" spc="-30" dirty="0">
                <a:solidFill>
                  <a:prstClr val="black"/>
                </a:solidFill>
                <a:latin typeface="+mj-lt"/>
                <a:ea typeface="Times New Roman" panose="02020603050405020304" pitchFamily="18" charset="0"/>
                <a:cs typeface="Times New Roman" panose="02020603050405020304" pitchFamily="18" charset="0"/>
              </a:rPr>
              <a:t>[</a:t>
            </a:r>
            <a:r>
              <a:rPr lang="fr-FR" altLang="fr-FR" sz="1200" b="1" spc="-30" dirty="0">
                <a:solidFill>
                  <a:prstClr val="black"/>
                </a:solidFill>
                <a:latin typeface="+mj-lt"/>
                <a:ea typeface="Times New Roman" panose="02020603050405020304" pitchFamily="18" charset="0"/>
                <a:cs typeface="Times New Roman" panose="02020603050405020304" pitchFamily="18" charset="0"/>
              </a:rPr>
              <a:t>MAVRIK SMART </a:t>
            </a:r>
            <a:r>
              <a:rPr lang="fr-FR" altLang="fr-FR" sz="1200" spc="-30" dirty="0">
                <a:latin typeface="+mj-lt"/>
                <a:ea typeface="Times New Roman" panose="02020603050405020304" pitchFamily="18" charset="0"/>
                <a:cs typeface="Times New Roman" panose="02020603050405020304" pitchFamily="18" charset="0"/>
                <a:sym typeface="Webdings" panose="05030102010509060703" pitchFamily="18" charset="2"/>
                <a:hlinkClick r:id="rId4"/>
              </a:rPr>
              <a:t></a:t>
            </a:r>
            <a:r>
              <a:rPr lang="fr-FR" altLang="fr-FR" sz="1200" b="1" spc="-30" dirty="0">
                <a:solidFill>
                  <a:prstClr val="black"/>
                </a:solidFill>
                <a:latin typeface="+mj-lt"/>
                <a:ea typeface="Times New Roman" panose="02020603050405020304" pitchFamily="18" charset="0"/>
                <a:cs typeface="Times New Roman" panose="02020603050405020304" pitchFamily="18" charset="0"/>
              </a:rPr>
              <a:t> </a:t>
            </a:r>
            <a:r>
              <a:rPr lang="fr-FR" altLang="fr-FR" sz="1200" spc="-30" dirty="0">
                <a:solidFill>
                  <a:prstClr val="black"/>
                </a:solidFill>
                <a:latin typeface="+mj-lt"/>
                <a:ea typeface="Times New Roman" panose="02020603050405020304" pitchFamily="18" charset="0"/>
                <a:cs typeface="Times New Roman" panose="02020603050405020304" pitchFamily="18" charset="0"/>
              </a:rPr>
              <a:t>0,2 L/ha ou </a:t>
            </a:r>
            <a:r>
              <a:rPr lang="fr-FR" altLang="fr-FR" sz="1200" b="1" spc="-30" dirty="0">
                <a:solidFill>
                  <a:prstClr val="black"/>
                </a:solidFill>
                <a:latin typeface="+mj-lt"/>
                <a:ea typeface="Times New Roman" panose="02020603050405020304" pitchFamily="18" charset="0"/>
                <a:cs typeface="Times New Roman" panose="02020603050405020304" pitchFamily="18" charset="0"/>
              </a:rPr>
              <a:t>TREBON 30 EC </a:t>
            </a:r>
            <a:r>
              <a:rPr lang="fr-FR" altLang="fr-FR" sz="1200" spc="-30" dirty="0">
                <a:latin typeface="+mj-lt"/>
                <a:ea typeface="Times New Roman" panose="02020603050405020304" pitchFamily="18" charset="0"/>
                <a:cs typeface="Times New Roman" panose="02020603050405020304" pitchFamily="18" charset="0"/>
                <a:sym typeface="Webdings" panose="05030102010509060703" pitchFamily="18" charset="2"/>
                <a:hlinkClick r:id="rId5"/>
              </a:rPr>
              <a:t></a:t>
            </a:r>
            <a:r>
              <a:rPr lang="fr-FR" altLang="fr-FR" sz="1200" spc="-30" dirty="0">
                <a:latin typeface="+mj-lt"/>
                <a:ea typeface="Times New Roman" panose="02020603050405020304" pitchFamily="18" charset="0"/>
                <a:cs typeface="Times New Roman" panose="02020603050405020304" pitchFamily="18" charset="0"/>
                <a:sym typeface="Webdings" panose="05030102010509060703" pitchFamily="18" charset="2"/>
              </a:rPr>
              <a:t> </a:t>
            </a:r>
            <a:r>
              <a:rPr lang="fr-FR" altLang="fr-FR" sz="1200" spc="-30" dirty="0">
                <a:solidFill>
                  <a:prstClr val="black"/>
                </a:solidFill>
                <a:latin typeface="+mj-lt"/>
                <a:ea typeface="Times New Roman" panose="02020603050405020304" pitchFamily="18" charset="0"/>
                <a:cs typeface="Times New Roman" panose="02020603050405020304" pitchFamily="18" charset="0"/>
              </a:rPr>
              <a:t>0,2 L/ha]  +</a:t>
            </a:r>
            <a:r>
              <a:rPr lang="fr-FR" altLang="fr-FR" sz="1200" b="1" spc="-30" dirty="0">
                <a:solidFill>
                  <a:prstClr val="black"/>
                </a:solidFill>
                <a:latin typeface="+mj-lt"/>
                <a:ea typeface="Times New Roman" panose="02020603050405020304" pitchFamily="18" charset="0"/>
                <a:cs typeface="Times New Roman" panose="02020603050405020304" pitchFamily="18" charset="0"/>
              </a:rPr>
              <a:t>CANTOR</a:t>
            </a:r>
            <a:r>
              <a:rPr lang="fr-FR" altLang="fr-FR" sz="1200" spc="-30" dirty="0">
                <a:solidFill>
                  <a:prstClr val="black"/>
                </a:solidFill>
                <a:latin typeface="+mj-lt"/>
                <a:ea typeface="Times New Roman" panose="02020603050405020304" pitchFamily="18" charset="0"/>
                <a:cs typeface="Times New Roman" panose="02020603050405020304" pitchFamily="18" charset="0"/>
              </a:rPr>
              <a:t> </a:t>
            </a:r>
            <a:r>
              <a:rPr lang="fr-FR" altLang="fr-FR" sz="1200" spc="-30" dirty="0">
                <a:latin typeface="+mj-lt"/>
                <a:ea typeface="Times New Roman" panose="02020603050405020304" pitchFamily="18" charset="0"/>
                <a:cs typeface="Times New Roman" panose="02020603050405020304" pitchFamily="18" charset="0"/>
                <a:sym typeface="Webdings" panose="05030102010509060703" pitchFamily="18" charset="2"/>
                <a:hlinkClick r:id="rId6"/>
              </a:rPr>
              <a:t></a:t>
            </a:r>
            <a:r>
              <a:rPr lang="fr-FR" altLang="fr-FR" sz="1200" spc="-30" dirty="0">
                <a:latin typeface="+mj-lt"/>
                <a:ea typeface="Times New Roman" panose="02020603050405020304" pitchFamily="18" charset="0"/>
                <a:cs typeface="Times New Roman" panose="02020603050405020304" pitchFamily="18" charset="0"/>
                <a:sym typeface="Webdings" panose="05030102010509060703" pitchFamily="18" charset="2"/>
              </a:rPr>
              <a:t> </a:t>
            </a:r>
            <a:r>
              <a:rPr lang="fr-FR" altLang="fr-FR" sz="1200" spc="-30" dirty="0">
                <a:solidFill>
                  <a:prstClr val="black"/>
                </a:solidFill>
                <a:latin typeface="+mj-lt"/>
                <a:ea typeface="Times New Roman" panose="02020603050405020304" pitchFamily="18" charset="0"/>
                <a:cs typeface="Times New Roman" panose="02020603050405020304" pitchFamily="18" charset="0"/>
              </a:rPr>
              <a:t>0,15 L/hl ou </a:t>
            </a:r>
            <a:r>
              <a:rPr lang="fr-FR" altLang="fr-FR" sz="1200" b="1" spc="-30" dirty="0">
                <a:solidFill>
                  <a:prstClr val="black"/>
                </a:solidFill>
                <a:latin typeface="+mj-lt"/>
                <a:ea typeface="Times New Roman" panose="02020603050405020304" pitchFamily="18" charset="0"/>
                <a:cs typeface="Times New Roman" panose="02020603050405020304" pitchFamily="18" charset="0"/>
              </a:rPr>
              <a:t>HURRICANE</a:t>
            </a:r>
            <a:r>
              <a:rPr lang="fr-FR" altLang="fr-FR" sz="1200" spc="-30" dirty="0">
                <a:solidFill>
                  <a:prstClr val="black"/>
                </a:solidFill>
                <a:latin typeface="+mj-lt"/>
                <a:ea typeface="Times New Roman" panose="02020603050405020304" pitchFamily="18" charset="0"/>
                <a:cs typeface="Times New Roman" panose="02020603050405020304" pitchFamily="18" charset="0"/>
              </a:rPr>
              <a:t> 0,05 </a:t>
            </a:r>
            <a:r>
              <a:rPr lang="fr-FR" altLang="fr-FR" sz="1200" spc="-30" dirty="0">
                <a:latin typeface="+mj-lt"/>
                <a:ea typeface="Times New Roman" panose="02020603050405020304" pitchFamily="18" charset="0"/>
                <a:cs typeface="Times New Roman" panose="02020603050405020304" pitchFamily="18" charset="0"/>
                <a:sym typeface="Webdings" panose="05030102010509060703" pitchFamily="18" charset="2"/>
                <a:hlinkClick r:id="rId7"/>
              </a:rPr>
              <a:t></a:t>
            </a:r>
            <a:r>
              <a:rPr lang="fr-FR" altLang="fr-FR" sz="1200" spc="-30" dirty="0">
                <a:solidFill>
                  <a:prstClr val="black"/>
                </a:solidFill>
                <a:latin typeface="+mj-lt"/>
                <a:ea typeface="Times New Roman" panose="02020603050405020304" pitchFamily="18" charset="0"/>
                <a:cs typeface="Times New Roman" panose="02020603050405020304" pitchFamily="18" charset="0"/>
              </a:rPr>
              <a:t> L/hl</a:t>
            </a:r>
          </a:p>
        </p:txBody>
      </p:sp>
      <p:pic>
        <p:nvPicPr>
          <p:cNvPr id="9" name="Image 8">
            <a:extLst>
              <a:ext uri="{FF2B5EF4-FFF2-40B4-BE49-F238E27FC236}">
                <a16:creationId xmlns:a16="http://schemas.microsoft.com/office/drawing/2014/main" id="{17BC94B1-F597-483B-9A9F-2742F1E8E9B7}"/>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31085" t="32857" r="24127" b="6190"/>
          <a:stretch/>
        </p:blipFill>
        <p:spPr>
          <a:xfrm>
            <a:off x="4789714" y="5390647"/>
            <a:ext cx="1863197" cy="190176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0" name="Rectangle 9">
            <a:extLst>
              <a:ext uri="{FF2B5EF4-FFF2-40B4-BE49-F238E27FC236}">
                <a16:creationId xmlns:a16="http://schemas.microsoft.com/office/drawing/2014/main" id="{06348FEB-6A3C-423F-B4C9-24F0F345A55F}"/>
              </a:ext>
            </a:extLst>
          </p:cNvPr>
          <p:cNvSpPr/>
          <p:nvPr/>
        </p:nvSpPr>
        <p:spPr>
          <a:xfrm>
            <a:off x="708766" y="4703114"/>
            <a:ext cx="6196776" cy="461665"/>
          </a:xfrm>
          <a:prstGeom prst="rect">
            <a:avLst/>
          </a:prstGeom>
        </p:spPr>
        <p:txBody>
          <a:bodyPr wrap="square">
            <a:spAutoFit/>
          </a:bodyPr>
          <a:lstStyle/>
          <a:p>
            <a:pPr algn="just"/>
            <a:r>
              <a:rPr lang="fr-FR" altLang="fr-FR" sz="1200" dirty="0">
                <a:latin typeface="+mj-lt"/>
                <a:ea typeface="Times New Roman" panose="02020603050405020304" pitchFamily="18" charset="0"/>
                <a:cs typeface="Times New Roman" panose="02020603050405020304" pitchFamily="18" charset="0"/>
              </a:rPr>
              <a:t>Quelques méligèthes sont actuellement observées en parcelle (voir photo </a:t>
            </a:r>
            <a:r>
              <a:rPr lang="fr-FR" altLang="fr-FR" sz="1200" dirty="0" err="1">
                <a:latin typeface="+mj-lt"/>
                <a:ea typeface="Times New Roman" panose="02020603050405020304" pitchFamily="18" charset="0"/>
                <a:cs typeface="Times New Roman" panose="02020603050405020304" pitchFamily="18" charset="0"/>
              </a:rPr>
              <a:t>Val’epi</a:t>
            </a:r>
            <a:r>
              <a:rPr lang="fr-FR" altLang="fr-FR" sz="1200" dirty="0">
                <a:latin typeface="+mj-lt"/>
                <a:ea typeface="Times New Roman" panose="02020603050405020304" pitchFamily="18" charset="0"/>
                <a:cs typeface="Times New Roman" panose="02020603050405020304" pitchFamily="18" charset="0"/>
              </a:rPr>
              <a:t>). Cet insecte a besoin de températures autour de 15°C pour être actif. </a:t>
            </a:r>
            <a:endParaRPr lang="fr-FR" sz="1200" dirty="0">
              <a:latin typeface="+mj-lt"/>
            </a:endParaRPr>
          </a:p>
        </p:txBody>
      </p:sp>
      <p:pic>
        <p:nvPicPr>
          <p:cNvPr id="11" name="Image 10">
            <a:extLst>
              <a:ext uri="{FF2B5EF4-FFF2-40B4-BE49-F238E27FC236}">
                <a16:creationId xmlns:a16="http://schemas.microsoft.com/office/drawing/2014/main" id="{9AEFF036-9F41-4B4F-8890-41F0FB064484}"/>
              </a:ext>
            </a:extLst>
          </p:cNvPr>
          <p:cNvPicPr>
            <a:picLocks noChangeAspect="1"/>
          </p:cNvPicPr>
          <p:nvPr/>
        </p:nvPicPr>
        <p:blipFill>
          <a:blip r:embed="rId9"/>
          <a:stretch>
            <a:fillRect/>
          </a:stretch>
        </p:blipFill>
        <p:spPr>
          <a:xfrm>
            <a:off x="802820" y="7621861"/>
            <a:ext cx="324000" cy="325301"/>
          </a:xfrm>
          <a:prstGeom prst="rect">
            <a:avLst/>
          </a:prstGeom>
        </p:spPr>
      </p:pic>
      <p:sp>
        <p:nvSpPr>
          <p:cNvPr id="12" name="Espace réservé du contenu 2">
            <a:extLst>
              <a:ext uri="{FF2B5EF4-FFF2-40B4-BE49-F238E27FC236}">
                <a16:creationId xmlns:a16="http://schemas.microsoft.com/office/drawing/2014/main" id="{455C1C98-047A-480C-B706-648A7C0101C5}"/>
              </a:ext>
            </a:extLst>
          </p:cNvPr>
          <p:cNvSpPr txBox="1">
            <a:spLocks/>
          </p:cNvSpPr>
          <p:nvPr/>
        </p:nvSpPr>
        <p:spPr>
          <a:xfrm>
            <a:off x="1111855" y="7545660"/>
            <a:ext cx="5692667" cy="542500"/>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Éviter un traitement insecticide contre les </a:t>
            </a:r>
            <a:r>
              <a:rPr lang="fr-FR" altLang="fr-FR" sz="1200" dirty="0" err="1">
                <a:latin typeface="+mj-lt"/>
                <a:ea typeface="Times New Roman" panose="02020603050405020304" pitchFamily="18" charset="0"/>
                <a:cs typeface="Times New Roman" panose="02020603050405020304" pitchFamily="18" charset="0"/>
              </a:rPr>
              <a:t>méligèthes</a:t>
            </a:r>
            <a:r>
              <a:rPr lang="fr-FR" altLang="fr-FR" sz="1200" dirty="0">
                <a:latin typeface="+mj-lt"/>
                <a:ea typeface="Times New Roman" panose="02020603050405020304" pitchFamily="18" charset="0"/>
                <a:cs typeface="Times New Roman" panose="02020603050405020304" pitchFamily="18" charset="0"/>
              </a:rPr>
              <a:t> en associant une variété de colza à floraison très précoce avec la variété principale (plus de détails </a:t>
            </a:r>
            <a:r>
              <a:rPr lang="fr-FR" altLang="fr-FR" sz="1200" dirty="0">
                <a:latin typeface="+mj-lt"/>
                <a:ea typeface="Times New Roman" panose="02020603050405020304" pitchFamily="18" charset="0"/>
                <a:cs typeface="Times New Roman" panose="02020603050405020304" pitchFamily="18" charset="0"/>
                <a:hlinkClick r:id="rId10"/>
              </a:rPr>
              <a:t>ici</a:t>
            </a:r>
            <a:r>
              <a:rPr lang="fr-FR" altLang="fr-FR" sz="1200" dirty="0">
                <a:latin typeface="+mj-lt"/>
                <a:ea typeface="Times New Roman" panose="02020603050405020304" pitchFamily="18" charset="0"/>
                <a:cs typeface="Times New Roman" panose="02020603050405020304" pitchFamily="18" charset="0"/>
              </a:rPr>
              <a:t>)</a:t>
            </a:r>
          </a:p>
        </p:txBody>
      </p:sp>
      <p:grpSp>
        <p:nvGrpSpPr>
          <p:cNvPr id="13" name="Groupe 12">
            <a:extLst>
              <a:ext uri="{FF2B5EF4-FFF2-40B4-BE49-F238E27FC236}">
                <a16:creationId xmlns:a16="http://schemas.microsoft.com/office/drawing/2014/main" id="{B43CE9B3-0A8A-43FA-B822-6CD283405753}"/>
              </a:ext>
            </a:extLst>
          </p:cNvPr>
          <p:cNvGrpSpPr/>
          <p:nvPr/>
        </p:nvGrpSpPr>
        <p:grpSpPr>
          <a:xfrm>
            <a:off x="684995" y="3263499"/>
            <a:ext cx="6063781" cy="1113606"/>
            <a:chOff x="710054" y="2412436"/>
            <a:chExt cx="6063781" cy="1113606"/>
          </a:xfrm>
        </p:grpSpPr>
        <p:sp>
          <p:nvSpPr>
            <p:cNvPr id="14" name="ZoneTexte 13">
              <a:extLst>
                <a:ext uri="{FF2B5EF4-FFF2-40B4-BE49-F238E27FC236}">
                  <a16:creationId xmlns:a16="http://schemas.microsoft.com/office/drawing/2014/main" id="{56DA1764-95BA-423B-801A-C337C85450D5}"/>
                </a:ext>
              </a:extLst>
            </p:cNvPr>
            <p:cNvSpPr txBox="1"/>
            <p:nvPr/>
          </p:nvSpPr>
          <p:spPr>
            <a:xfrm>
              <a:off x="710054" y="2412436"/>
              <a:ext cx="5272166" cy="307777"/>
            </a:xfrm>
            <a:prstGeom prst="rect">
              <a:avLst/>
            </a:prstGeom>
            <a:noFill/>
          </p:spPr>
          <p:txBody>
            <a:bodyPr wrap="square" rtlCol="0">
              <a:spAutoFit/>
            </a:bodyPr>
            <a:lstStyle/>
            <a:p>
              <a:r>
                <a:rPr lang="fr-FR" sz="1400" b="1" dirty="0">
                  <a:latin typeface="+mj-lt"/>
                </a:rPr>
                <a:t>Module insectes de </a:t>
              </a:r>
              <a:r>
                <a:rPr lang="fr-FR" sz="1400" b="1" dirty="0" err="1">
                  <a:latin typeface="+mj-lt"/>
                </a:rPr>
                <a:t>Xarvio</a:t>
              </a:r>
              <a:endParaRPr lang="fr-FR" sz="1400" b="1" dirty="0">
                <a:latin typeface="+mj-lt"/>
              </a:endParaRPr>
            </a:p>
          </p:txBody>
        </p:sp>
        <p:sp>
          <p:nvSpPr>
            <p:cNvPr id="15" name="Espace réservé du contenu 2">
              <a:extLst>
                <a:ext uri="{FF2B5EF4-FFF2-40B4-BE49-F238E27FC236}">
                  <a16:creationId xmlns:a16="http://schemas.microsoft.com/office/drawing/2014/main" id="{2099B941-B8AD-4A22-A948-572AEBA1D2CC}"/>
                </a:ext>
              </a:extLst>
            </p:cNvPr>
            <p:cNvSpPr txBox="1">
              <a:spLocks/>
            </p:cNvSpPr>
            <p:nvPr/>
          </p:nvSpPr>
          <p:spPr>
            <a:xfrm>
              <a:off x="1260338" y="2694167"/>
              <a:ext cx="5513497" cy="831875"/>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just"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Pour les agriculteurs ayant souscrit au service XARVIO TOUTES CULTURES, un accès aux prévisions des modèles insectes sur colza est disponible. </a:t>
              </a:r>
              <a:r>
                <a:rPr lang="fr-FR" altLang="fr-FR" sz="1200" dirty="0" err="1">
                  <a:latin typeface="+mj-lt"/>
                  <a:ea typeface="Times New Roman" panose="02020603050405020304" pitchFamily="18" charset="0"/>
                  <a:cs typeface="Times New Roman" panose="02020603050405020304" pitchFamily="18" charset="0"/>
                </a:rPr>
                <a:t>Xarvio</a:t>
              </a:r>
              <a:r>
                <a:rPr lang="fr-FR" altLang="fr-FR" sz="1200" dirty="0">
                  <a:latin typeface="+mj-lt"/>
                  <a:ea typeface="Times New Roman" panose="02020603050405020304" pitchFamily="18" charset="0"/>
                  <a:cs typeface="Times New Roman" panose="02020603050405020304" pitchFamily="18" charset="0"/>
                </a:rPr>
                <a:t> simule les dates de vols et de ponte et vous alerte en cas de risque important sur votre parcelle. Plus d’info </a:t>
              </a:r>
              <a:r>
                <a:rPr lang="fr-FR" altLang="fr-FR" sz="1200" b="1" dirty="0">
                  <a:solidFill>
                    <a:srgbClr val="FF0000"/>
                  </a:solidFill>
                  <a:latin typeface="+mj-lt"/>
                  <a:ea typeface="Times New Roman" panose="02020603050405020304" pitchFamily="18" charset="0"/>
                  <a:cs typeface="Times New Roman" panose="02020603050405020304" pitchFamily="18" charset="0"/>
                  <a:hlinkClick r:id="rId11"/>
                </a:rPr>
                <a:t>ici</a:t>
              </a:r>
              <a:r>
                <a:rPr lang="fr-FR" altLang="fr-FR" sz="1200" b="1" dirty="0">
                  <a:solidFill>
                    <a:srgbClr val="FF0000"/>
                  </a:solidFill>
                  <a:latin typeface="+mj-lt"/>
                  <a:ea typeface="Times New Roman" panose="02020603050405020304" pitchFamily="18" charset="0"/>
                  <a:cs typeface="Times New Roman" panose="02020603050405020304" pitchFamily="18" charset="0"/>
                </a:rPr>
                <a:t> </a:t>
              </a:r>
            </a:p>
          </p:txBody>
        </p:sp>
        <p:pic>
          <p:nvPicPr>
            <p:cNvPr id="16" name="Picture 2" descr="xarvio™ – Digital Farming Solutions | LinkedIn">
              <a:extLst>
                <a:ext uri="{FF2B5EF4-FFF2-40B4-BE49-F238E27FC236}">
                  <a16:creationId xmlns:a16="http://schemas.microsoft.com/office/drawing/2014/main" id="{13F87696-7C55-4A56-9E25-44DCB359A719}"/>
                </a:ext>
              </a:extLst>
            </p:cNvPr>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l="19795" t="7368" r="16158" b="11593"/>
            <a:stretch/>
          </p:blipFill>
          <p:spPr bwMode="auto">
            <a:xfrm>
              <a:off x="762510" y="2767515"/>
              <a:ext cx="427304" cy="54067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9" name="Groupe 18">
            <a:extLst>
              <a:ext uri="{FF2B5EF4-FFF2-40B4-BE49-F238E27FC236}">
                <a16:creationId xmlns:a16="http://schemas.microsoft.com/office/drawing/2014/main" id="{B3B4242D-D6C6-4BA7-97F4-3E72B4CDCEDF}"/>
              </a:ext>
            </a:extLst>
          </p:cNvPr>
          <p:cNvGrpSpPr/>
          <p:nvPr/>
        </p:nvGrpSpPr>
        <p:grpSpPr>
          <a:xfrm>
            <a:off x="700271" y="2139795"/>
            <a:ext cx="6153300" cy="928180"/>
            <a:chOff x="771126" y="5950609"/>
            <a:chExt cx="6153300" cy="928180"/>
          </a:xfrm>
        </p:grpSpPr>
        <p:pic>
          <p:nvPicPr>
            <p:cNvPr id="20" name="Image 19">
              <a:extLst>
                <a:ext uri="{FF2B5EF4-FFF2-40B4-BE49-F238E27FC236}">
                  <a16:creationId xmlns:a16="http://schemas.microsoft.com/office/drawing/2014/main" id="{6B9402AD-073A-4211-B628-B67429C0929A}"/>
                </a:ext>
              </a:extLst>
            </p:cNvPr>
            <p:cNvPicPr>
              <a:picLocks noChangeAspect="1"/>
            </p:cNvPicPr>
            <p:nvPr/>
          </p:nvPicPr>
          <p:blipFill>
            <a:blip r:embed="rId3"/>
            <a:stretch>
              <a:fillRect/>
            </a:stretch>
          </p:blipFill>
          <p:spPr>
            <a:xfrm>
              <a:off x="842469" y="6433603"/>
              <a:ext cx="324000" cy="324000"/>
            </a:xfrm>
            <a:prstGeom prst="rect">
              <a:avLst/>
            </a:prstGeom>
          </p:spPr>
        </p:pic>
        <p:sp>
          <p:nvSpPr>
            <p:cNvPr id="21" name="ZoneTexte 20">
              <a:extLst>
                <a:ext uri="{FF2B5EF4-FFF2-40B4-BE49-F238E27FC236}">
                  <a16:creationId xmlns:a16="http://schemas.microsoft.com/office/drawing/2014/main" id="{304936D0-B276-4D81-AF33-076C447DA74A}"/>
                </a:ext>
              </a:extLst>
            </p:cNvPr>
            <p:cNvSpPr txBox="1"/>
            <p:nvPr/>
          </p:nvSpPr>
          <p:spPr>
            <a:xfrm>
              <a:off x="771126" y="5950609"/>
              <a:ext cx="5272166" cy="307777"/>
            </a:xfrm>
            <a:prstGeom prst="rect">
              <a:avLst/>
            </a:prstGeom>
            <a:noFill/>
          </p:spPr>
          <p:txBody>
            <a:bodyPr wrap="square" rtlCol="0">
              <a:spAutoFit/>
            </a:bodyPr>
            <a:lstStyle/>
            <a:p>
              <a:r>
                <a:rPr lang="fr-FR" sz="1400" b="1" dirty="0">
                  <a:latin typeface="+mj-lt"/>
                </a:rPr>
                <a:t>Fertilisation azotée</a:t>
              </a:r>
            </a:p>
          </p:txBody>
        </p:sp>
        <p:sp>
          <p:nvSpPr>
            <p:cNvPr id="22" name="Espace réservé du contenu 2">
              <a:extLst>
                <a:ext uri="{FF2B5EF4-FFF2-40B4-BE49-F238E27FC236}">
                  <a16:creationId xmlns:a16="http://schemas.microsoft.com/office/drawing/2014/main" id="{6AB32E9F-E51C-4AF6-89C7-13AD284AFDA9}"/>
                </a:ext>
              </a:extLst>
            </p:cNvPr>
            <p:cNvSpPr txBox="1">
              <a:spLocks/>
            </p:cNvSpPr>
            <p:nvPr/>
          </p:nvSpPr>
          <p:spPr>
            <a:xfrm>
              <a:off x="1182710" y="6479307"/>
              <a:ext cx="5741716" cy="399482"/>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defTabSz="914400" eaLnBrk="0" fontAlgn="base" hangingPunct="0">
                <a:lnSpc>
                  <a:spcPct val="100000"/>
                </a:lnSpc>
                <a:spcBef>
                  <a:spcPct val="0"/>
                </a:spcBef>
                <a:spcAft>
                  <a:spcPct val="0"/>
                </a:spcAft>
                <a:buNone/>
              </a:pPr>
              <a:r>
                <a:rPr lang="fr-FR" altLang="fr-FR" sz="1200" b="1" dirty="0">
                  <a:latin typeface="+mj-lt"/>
                  <a:ea typeface="Times New Roman" panose="02020603050405020304" pitchFamily="18" charset="0"/>
                  <a:cs typeface="Times New Roman" panose="02020603050405020304" pitchFamily="18" charset="0"/>
                </a:rPr>
                <a:t>Solder la dose bilan</a:t>
              </a:r>
              <a:endParaRPr lang="fr-FR" altLang="fr-FR" sz="1200" dirty="0">
                <a:latin typeface="+mj-lt"/>
                <a:ea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2543380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43AEF752-440B-4B7A-9066-4447C4D79543}"/>
              </a:ext>
            </a:extLst>
          </p:cNvPr>
          <p:cNvSpPr>
            <a:spLocks noGrp="1"/>
          </p:cNvSpPr>
          <p:nvPr>
            <p:ph type="sldNum" sz="quarter" idx="12"/>
          </p:nvPr>
        </p:nvSpPr>
        <p:spPr/>
        <p:txBody>
          <a:bodyPr/>
          <a:lstStyle/>
          <a:p>
            <a:fld id="{1614FB81-BBF8-4479-92EF-B55AD503E7BA}" type="slidenum">
              <a:rPr lang="fr-FR" smtClean="0"/>
              <a:t>4</a:t>
            </a:fld>
            <a:endParaRPr lang="fr-FR"/>
          </a:p>
        </p:txBody>
      </p:sp>
      <p:sp>
        <p:nvSpPr>
          <p:cNvPr id="3" name="Espace réservé du contenu 2">
            <a:extLst>
              <a:ext uri="{FF2B5EF4-FFF2-40B4-BE49-F238E27FC236}">
                <a16:creationId xmlns:a16="http://schemas.microsoft.com/office/drawing/2014/main" id="{1A9BC2FC-2DBD-449E-9E53-E6B46BE5F189}"/>
              </a:ext>
            </a:extLst>
          </p:cNvPr>
          <p:cNvSpPr txBox="1">
            <a:spLocks/>
          </p:cNvSpPr>
          <p:nvPr/>
        </p:nvSpPr>
        <p:spPr>
          <a:xfrm>
            <a:off x="704850" y="1629862"/>
            <a:ext cx="6142264" cy="1317703"/>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just"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Entre le stade D1 jusqu’au stade E, les </a:t>
            </a:r>
            <a:r>
              <a:rPr lang="fr-FR" altLang="fr-FR" sz="1200" dirty="0" err="1">
                <a:latin typeface="+mj-lt"/>
                <a:ea typeface="Times New Roman" panose="02020603050405020304" pitchFamily="18" charset="0"/>
                <a:cs typeface="Times New Roman" panose="02020603050405020304" pitchFamily="18" charset="0"/>
              </a:rPr>
              <a:t>méligèthes</a:t>
            </a:r>
            <a:r>
              <a:rPr lang="fr-FR" altLang="fr-FR" sz="1200" dirty="0">
                <a:latin typeface="+mj-lt"/>
                <a:ea typeface="Times New Roman" panose="02020603050405020304" pitchFamily="18" charset="0"/>
                <a:cs typeface="Times New Roman" panose="02020603050405020304" pitchFamily="18" charset="0"/>
              </a:rPr>
              <a:t> font avorter les boutons floraux en récupérant le pollen pour leur alimentation. L’apparition des fleurs de la variété plus précoce (environ 15 jours avant), type ES ALICIA ou RGT TROUBADOUR, attire les méligèthes et permet de leur fournir le pollen tant recherché, sans que ces insectes ne détruisent les boutons floraux de la variété principale. </a:t>
            </a:r>
          </a:p>
        </p:txBody>
      </p:sp>
      <p:pic>
        <p:nvPicPr>
          <p:cNvPr id="4" name="Image 3">
            <a:extLst>
              <a:ext uri="{FF2B5EF4-FFF2-40B4-BE49-F238E27FC236}">
                <a16:creationId xmlns:a16="http://schemas.microsoft.com/office/drawing/2014/main" id="{0A447AC3-9566-40D7-9F6A-A0BF5A7A8E5B}"/>
              </a:ext>
            </a:extLst>
          </p:cNvPr>
          <p:cNvPicPr>
            <a:picLocks noChangeAspect="1"/>
          </p:cNvPicPr>
          <p:nvPr/>
        </p:nvPicPr>
        <p:blipFill>
          <a:blip r:embed="rId2"/>
          <a:stretch>
            <a:fillRect/>
          </a:stretch>
        </p:blipFill>
        <p:spPr>
          <a:xfrm>
            <a:off x="742484" y="2709446"/>
            <a:ext cx="324000" cy="324000"/>
          </a:xfrm>
          <a:prstGeom prst="rect">
            <a:avLst/>
          </a:prstGeom>
        </p:spPr>
      </p:pic>
      <p:sp>
        <p:nvSpPr>
          <p:cNvPr id="5" name="Rectangle 4">
            <a:extLst>
              <a:ext uri="{FF2B5EF4-FFF2-40B4-BE49-F238E27FC236}">
                <a16:creationId xmlns:a16="http://schemas.microsoft.com/office/drawing/2014/main" id="{4B2B1DB0-D910-46AC-83D8-455207AC974A}"/>
              </a:ext>
            </a:extLst>
          </p:cNvPr>
          <p:cNvSpPr/>
          <p:nvPr/>
        </p:nvSpPr>
        <p:spPr>
          <a:xfrm>
            <a:off x="1053532" y="2636112"/>
            <a:ext cx="5722360" cy="461665"/>
          </a:xfrm>
          <a:prstGeom prst="rect">
            <a:avLst/>
          </a:prstGeom>
        </p:spPr>
        <p:txBody>
          <a:bodyPr wrap="square">
            <a:spAutoFit/>
          </a:bodyPr>
          <a:lstStyle/>
          <a:p>
            <a:r>
              <a:rPr lang="fr-FR" sz="1200" b="1" dirty="0">
                <a:solidFill>
                  <a:srgbClr val="FF0000"/>
                </a:solidFill>
                <a:latin typeface="+mj-lt"/>
              </a:rPr>
              <a:t>En cas de forte pression, les plantes pièges ne seront pas suffisantes. Cette technique n'évite donc pas une observation régulière. </a:t>
            </a:r>
          </a:p>
        </p:txBody>
      </p:sp>
      <p:sp>
        <p:nvSpPr>
          <p:cNvPr id="6" name="ZoneTexte 5">
            <a:extLst>
              <a:ext uri="{FF2B5EF4-FFF2-40B4-BE49-F238E27FC236}">
                <a16:creationId xmlns:a16="http://schemas.microsoft.com/office/drawing/2014/main" id="{36AFD7B6-1A1C-40B1-8DCE-60F39BD8FD12}"/>
              </a:ext>
            </a:extLst>
          </p:cNvPr>
          <p:cNvSpPr txBox="1"/>
          <p:nvPr/>
        </p:nvSpPr>
        <p:spPr>
          <a:xfrm>
            <a:off x="719676" y="3180990"/>
            <a:ext cx="5272166" cy="338554"/>
          </a:xfrm>
          <a:prstGeom prst="rect">
            <a:avLst/>
          </a:prstGeom>
          <a:noFill/>
        </p:spPr>
        <p:txBody>
          <a:bodyPr wrap="square" rtlCol="0">
            <a:spAutoFit/>
          </a:bodyPr>
          <a:lstStyle/>
          <a:p>
            <a:r>
              <a:rPr lang="fr-FR" sz="1600" b="1" dirty="0">
                <a:solidFill>
                  <a:schemeClr val="accent6"/>
                </a:solidFill>
                <a:latin typeface="+mj-lt"/>
              </a:rPr>
              <a:t>Céréales d’hiver</a:t>
            </a:r>
          </a:p>
        </p:txBody>
      </p:sp>
      <p:sp>
        <p:nvSpPr>
          <p:cNvPr id="7" name="ZoneTexte 6">
            <a:extLst>
              <a:ext uri="{FF2B5EF4-FFF2-40B4-BE49-F238E27FC236}">
                <a16:creationId xmlns:a16="http://schemas.microsoft.com/office/drawing/2014/main" id="{07F918C4-35CD-426A-8C04-F202FB83262D}"/>
              </a:ext>
            </a:extLst>
          </p:cNvPr>
          <p:cNvSpPr txBox="1"/>
          <p:nvPr/>
        </p:nvSpPr>
        <p:spPr>
          <a:xfrm>
            <a:off x="743515" y="3557712"/>
            <a:ext cx="5272166" cy="307777"/>
          </a:xfrm>
          <a:prstGeom prst="rect">
            <a:avLst/>
          </a:prstGeom>
          <a:noFill/>
        </p:spPr>
        <p:txBody>
          <a:bodyPr wrap="square" rtlCol="0">
            <a:spAutoFit/>
          </a:bodyPr>
          <a:lstStyle/>
          <a:p>
            <a:r>
              <a:rPr lang="fr-FR" sz="1400" b="1" dirty="0">
                <a:latin typeface="+mj-lt"/>
              </a:rPr>
              <a:t>Fertilisation azotée</a:t>
            </a:r>
          </a:p>
        </p:txBody>
      </p:sp>
      <p:sp>
        <p:nvSpPr>
          <p:cNvPr id="8" name="Espace réservé du contenu 2">
            <a:extLst>
              <a:ext uri="{FF2B5EF4-FFF2-40B4-BE49-F238E27FC236}">
                <a16:creationId xmlns:a16="http://schemas.microsoft.com/office/drawing/2014/main" id="{AD94CFA6-7F63-4944-BF4A-8812A0D2BFDC}"/>
              </a:ext>
            </a:extLst>
          </p:cNvPr>
          <p:cNvSpPr txBox="1">
            <a:spLocks/>
          </p:cNvSpPr>
          <p:nvPr/>
        </p:nvSpPr>
        <p:spPr>
          <a:xfrm>
            <a:off x="1182095" y="3857815"/>
            <a:ext cx="5722360" cy="714185"/>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just" defTabSz="914400" eaLnBrk="0" fontAlgn="base" hangingPunct="0">
              <a:lnSpc>
                <a:spcPct val="100000"/>
              </a:lnSpc>
              <a:spcBef>
                <a:spcPct val="0"/>
              </a:spcBef>
              <a:spcAft>
                <a:spcPct val="0"/>
              </a:spcAft>
              <a:buNone/>
            </a:pPr>
            <a:r>
              <a:rPr lang="fr-FR" altLang="fr-FR" sz="1200" b="1" dirty="0">
                <a:latin typeface="+mj-lt"/>
                <a:ea typeface="Times New Roman" panose="02020603050405020304" pitchFamily="18" charset="0"/>
                <a:cs typeface="Times New Roman" panose="02020603050405020304" pitchFamily="18" charset="0"/>
              </a:rPr>
              <a:t>A l’approche du stade épi 1 cm, le deuxième apport peut être réalisé</a:t>
            </a:r>
            <a:r>
              <a:rPr lang="fr-FR" altLang="fr-FR" sz="1200" dirty="0">
                <a:latin typeface="+mj-lt"/>
                <a:ea typeface="Times New Roman" panose="02020603050405020304" pitchFamily="18" charset="0"/>
                <a:cs typeface="Times New Roman" panose="02020603050405020304" pitchFamily="18" charset="0"/>
              </a:rPr>
              <a:t>. Sur blé, si il est supérieur à 100 U/ha, apporter 2/3 de la dose à épi 1 cm et le reste autour d’un nœud. </a:t>
            </a:r>
          </a:p>
          <a:p>
            <a:pPr marL="0" lvl="0" indent="0" algn="just"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Sur orge et seigle, solder la dose bilan</a:t>
            </a:r>
          </a:p>
        </p:txBody>
      </p:sp>
      <p:pic>
        <p:nvPicPr>
          <p:cNvPr id="9" name="Image 8">
            <a:extLst>
              <a:ext uri="{FF2B5EF4-FFF2-40B4-BE49-F238E27FC236}">
                <a16:creationId xmlns:a16="http://schemas.microsoft.com/office/drawing/2014/main" id="{3438A554-4E7F-4F84-B708-0608A2566A8F}"/>
              </a:ext>
            </a:extLst>
          </p:cNvPr>
          <p:cNvPicPr>
            <a:picLocks noChangeAspect="1"/>
          </p:cNvPicPr>
          <p:nvPr/>
        </p:nvPicPr>
        <p:blipFill>
          <a:blip r:embed="rId3"/>
          <a:stretch>
            <a:fillRect/>
          </a:stretch>
        </p:blipFill>
        <p:spPr>
          <a:xfrm>
            <a:off x="800701" y="4001424"/>
            <a:ext cx="324000" cy="324000"/>
          </a:xfrm>
          <a:prstGeom prst="rect">
            <a:avLst/>
          </a:prstGeom>
        </p:spPr>
      </p:pic>
      <p:grpSp>
        <p:nvGrpSpPr>
          <p:cNvPr id="10" name="Groupe 9">
            <a:extLst>
              <a:ext uri="{FF2B5EF4-FFF2-40B4-BE49-F238E27FC236}">
                <a16:creationId xmlns:a16="http://schemas.microsoft.com/office/drawing/2014/main" id="{D0A43013-FD86-49D5-82EC-6052FDD1295D}"/>
              </a:ext>
            </a:extLst>
          </p:cNvPr>
          <p:cNvGrpSpPr/>
          <p:nvPr/>
        </p:nvGrpSpPr>
        <p:grpSpPr>
          <a:xfrm>
            <a:off x="704850" y="4585005"/>
            <a:ext cx="6172454" cy="1511005"/>
            <a:chOff x="704850" y="5815678"/>
            <a:chExt cx="6172454" cy="1511005"/>
          </a:xfrm>
        </p:grpSpPr>
        <p:pic>
          <p:nvPicPr>
            <p:cNvPr id="12" name="Image 11">
              <a:extLst>
                <a:ext uri="{FF2B5EF4-FFF2-40B4-BE49-F238E27FC236}">
                  <a16:creationId xmlns:a16="http://schemas.microsoft.com/office/drawing/2014/main" id="{2BF6D079-9A2C-41AF-A495-0F391B5F9025}"/>
                </a:ext>
              </a:extLst>
            </p:cNvPr>
            <p:cNvPicPr>
              <a:picLocks noChangeAspect="1"/>
            </p:cNvPicPr>
            <p:nvPr/>
          </p:nvPicPr>
          <p:blipFill>
            <a:blip r:embed="rId3"/>
            <a:stretch>
              <a:fillRect/>
            </a:stretch>
          </p:blipFill>
          <p:spPr>
            <a:xfrm>
              <a:off x="800701" y="7002683"/>
              <a:ext cx="324000" cy="324000"/>
            </a:xfrm>
            <a:prstGeom prst="rect">
              <a:avLst/>
            </a:prstGeom>
          </p:spPr>
        </p:pic>
        <p:sp>
          <p:nvSpPr>
            <p:cNvPr id="13" name="ZoneTexte 12">
              <a:extLst>
                <a:ext uri="{FF2B5EF4-FFF2-40B4-BE49-F238E27FC236}">
                  <a16:creationId xmlns:a16="http://schemas.microsoft.com/office/drawing/2014/main" id="{5E5D8CF6-1600-4BDA-A301-EB9983457892}"/>
                </a:ext>
              </a:extLst>
            </p:cNvPr>
            <p:cNvSpPr txBox="1"/>
            <p:nvPr/>
          </p:nvSpPr>
          <p:spPr>
            <a:xfrm>
              <a:off x="710054" y="5815678"/>
              <a:ext cx="5272166" cy="307777"/>
            </a:xfrm>
            <a:prstGeom prst="rect">
              <a:avLst/>
            </a:prstGeom>
            <a:noFill/>
          </p:spPr>
          <p:txBody>
            <a:bodyPr wrap="square" rtlCol="0">
              <a:spAutoFit/>
            </a:bodyPr>
            <a:lstStyle/>
            <a:p>
              <a:r>
                <a:rPr lang="fr-FR" sz="1400" b="1" dirty="0">
                  <a:latin typeface="+mj-lt"/>
                </a:rPr>
                <a:t>Oligo &amp; biostimulants</a:t>
              </a:r>
            </a:p>
          </p:txBody>
        </p:sp>
        <p:sp>
          <p:nvSpPr>
            <p:cNvPr id="14" name="Espace réservé du contenu 2">
              <a:extLst>
                <a:ext uri="{FF2B5EF4-FFF2-40B4-BE49-F238E27FC236}">
                  <a16:creationId xmlns:a16="http://schemas.microsoft.com/office/drawing/2014/main" id="{9DBB9FBC-DAAB-4103-9FCB-433CC86619AF}"/>
                </a:ext>
              </a:extLst>
            </p:cNvPr>
            <p:cNvSpPr txBox="1">
              <a:spLocks/>
            </p:cNvSpPr>
            <p:nvPr/>
          </p:nvSpPr>
          <p:spPr>
            <a:xfrm>
              <a:off x="1124701" y="7017941"/>
              <a:ext cx="5752603" cy="290892"/>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defTabSz="914400" eaLnBrk="0" fontAlgn="base" hangingPunct="0">
                <a:lnSpc>
                  <a:spcPct val="100000"/>
                </a:lnSpc>
                <a:spcBef>
                  <a:spcPct val="0"/>
                </a:spcBef>
                <a:spcAft>
                  <a:spcPct val="0"/>
                </a:spcAft>
                <a:buNone/>
              </a:pPr>
              <a:r>
                <a:rPr lang="fr-FR" altLang="fr-FR" sz="1200" b="1" dirty="0">
                  <a:latin typeface="+mj-lt"/>
                  <a:ea typeface="Times New Roman" panose="02020603050405020304" pitchFamily="18" charset="0"/>
                  <a:cs typeface="Times New Roman" panose="02020603050405020304" pitchFamily="18" charset="0"/>
                </a:rPr>
                <a:t>NUTRIM MN </a:t>
              </a:r>
              <a:r>
                <a:rPr lang="fr-FR" altLang="fr-FR" sz="1200" dirty="0">
                  <a:latin typeface="+mj-lt"/>
                  <a:ea typeface="Times New Roman" panose="02020603050405020304" pitchFamily="18" charset="0"/>
                  <a:cs typeface="Times New Roman" panose="02020603050405020304" pitchFamily="18" charset="0"/>
                </a:rPr>
                <a:t>3 L/ha ou </a:t>
              </a:r>
              <a:r>
                <a:rPr lang="fr-FR" altLang="fr-FR" sz="1200" b="1" dirty="0">
                  <a:latin typeface="+mj-lt"/>
                  <a:ea typeface="Times New Roman" panose="02020603050405020304" pitchFamily="18" charset="0"/>
                  <a:cs typeface="Times New Roman" panose="02020603050405020304" pitchFamily="18" charset="0"/>
                </a:rPr>
                <a:t>ASTELIS </a:t>
              </a:r>
              <a:r>
                <a:rPr lang="fr-FR" altLang="fr-FR" sz="1200" dirty="0">
                  <a:latin typeface="+mj-lt"/>
                  <a:ea typeface="Times New Roman" panose="02020603050405020304" pitchFamily="18" charset="0"/>
                  <a:cs typeface="Times New Roman" panose="02020603050405020304" pitchFamily="18" charset="0"/>
                </a:rPr>
                <a:t>2 L/ha ou </a:t>
              </a:r>
              <a:r>
                <a:rPr lang="fr-FR" altLang="fr-FR" sz="1200" b="1" dirty="0">
                  <a:latin typeface="+mj-lt"/>
                  <a:ea typeface="Times New Roman" panose="02020603050405020304" pitchFamily="18" charset="0"/>
                  <a:cs typeface="Times New Roman" panose="02020603050405020304" pitchFamily="18" charset="0"/>
                </a:rPr>
                <a:t>OSMONAT </a:t>
              </a:r>
              <a:r>
                <a:rPr lang="fr-FR" altLang="fr-FR" sz="1200" dirty="0">
                  <a:latin typeface="+mj-lt"/>
                  <a:ea typeface="Times New Roman" panose="02020603050405020304" pitchFamily="18" charset="0"/>
                  <a:cs typeface="Times New Roman" panose="02020603050405020304" pitchFamily="18" charset="0"/>
                </a:rPr>
                <a:t>2 L/ha ou </a:t>
              </a:r>
              <a:r>
                <a:rPr lang="fr-FR" altLang="fr-FR" sz="1200" b="1" dirty="0">
                  <a:latin typeface="+mj-lt"/>
                  <a:ea typeface="Times New Roman" panose="02020603050405020304" pitchFamily="18" charset="0"/>
                  <a:cs typeface="Times New Roman" panose="02020603050405020304" pitchFamily="18" charset="0"/>
                </a:rPr>
                <a:t>EXCELGROW</a:t>
              </a:r>
              <a:r>
                <a:rPr lang="fr-FR" altLang="fr-FR" sz="1200" dirty="0">
                  <a:latin typeface="+mj-lt"/>
                  <a:ea typeface="Times New Roman" panose="02020603050405020304" pitchFamily="18" charset="0"/>
                  <a:cs typeface="Times New Roman" panose="02020603050405020304" pitchFamily="18" charset="0"/>
                </a:rPr>
                <a:t> 0,5 L/ha </a:t>
              </a:r>
            </a:p>
          </p:txBody>
        </p:sp>
        <p:sp>
          <p:nvSpPr>
            <p:cNvPr id="15" name="Espace réservé du contenu 2">
              <a:extLst>
                <a:ext uri="{FF2B5EF4-FFF2-40B4-BE49-F238E27FC236}">
                  <a16:creationId xmlns:a16="http://schemas.microsoft.com/office/drawing/2014/main" id="{2D5EDBF8-8E18-47A0-B7DA-3D068471E588}"/>
                </a:ext>
              </a:extLst>
            </p:cNvPr>
            <p:cNvSpPr txBox="1">
              <a:spLocks/>
            </p:cNvSpPr>
            <p:nvPr/>
          </p:nvSpPr>
          <p:spPr>
            <a:xfrm>
              <a:off x="704850" y="6063544"/>
              <a:ext cx="6136371" cy="877469"/>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just"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Afin de favoriser le développement du système racinaire, d’améliorer l’absorption des éléments minéraux et d’anticiper l’impact des stress abiotiques sur la culture, l’application d’un biostimulant se justifie. D’autant plus, dans les parcelles ayant souffert cet hiver (sols ennoyés ou refermés, blés semés tardivement ou mal implantés, …). </a:t>
              </a:r>
            </a:p>
          </p:txBody>
        </p:sp>
      </p:grpSp>
      <p:sp>
        <p:nvSpPr>
          <p:cNvPr id="16" name="ZoneTexte 15">
            <a:extLst>
              <a:ext uri="{FF2B5EF4-FFF2-40B4-BE49-F238E27FC236}">
                <a16:creationId xmlns:a16="http://schemas.microsoft.com/office/drawing/2014/main" id="{57B9959F-9B4B-4B1A-B09A-4305383A78DC}"/>
              </a:ext>
            </a:extLst>
          </p:cNvPr>
          <p:cNvSpPr txBox="1"/>
          <p:nvPr/>
        </p:nvSpPr>
        <p:spPr>
          <a:xfrm>
            <a:off x="704850" y="6351992"/>
            <a:ext cx="5272166" cy="307777"/>
          </a:xfrm>
          <a:prstGeom prst="rect">
            <a:avLst/>
          </a:prstGeom>
          <a:noFill/>
        </p:spPr>
        <p:txBody>
          <a:bodyPr wrap="square" rtlCol="0">
            <a:spAutoFit/>
          </a:bodyPr>
          <a:lstStyle/>
          <a:p>
            <a:r>
              <a:rPr lang="fr-FR" sz="1400" b="1" dirty="0">
                <a:latin typeface="+mj-lt"/>
              </a:rPr>
              <a:t>Maladies, rouilles</a:t>
            </a:r>
          </a:p>
        </p:txBody>
      </p:sp>
      <p:sp>
        <p:nvSpPr>
          <p:cNvPr id="17" name="Espace réservé du contenu 2">
            <a:extLst>
              <a:ext uri="{FF2B5EF4-FFF2-40B4-BE49-F238E27FC236}">
                <a16:creationId xmlns:a16="http://schemas.microsoft.com/office/drawing/2014/main" id="{70449642-219A-48C6-86CD-9059722128E4}"/>
              </a:ext>
            </a:extLst>
          </p:cNvPr>
          <p:cNvSpPr txBox="1">
            <a:spLocks/>
          </p:cNvSpPr>
          <p:nvPr/>
        </p:nvSpPr>
        <p:spPr>
          <a:xfrm>
            <a:off x="704850" y="6695768"/>
            <a:ext cx="3137945" cy="1405241"/>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just"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Sur certaines parcelles d’escourgeon ou de blé, de la rouille commence à être observée. Elle s’observe surtout dans les parcelles avec des variétés sensibles (SY </a:t>
            </a:r>
            <a:r>
              <a:rPr lang="fr-FR" altLang="fr-FR" sz="1200" dirty="0" err="1">
                <a:latin typeface="+mj-lt"/>
                <a:ea typeface="Times New Roman" panose="02020603050405020304" pitchFamily="18" charset="0"/>
                <a:cs typeface="Times New Roman" panose="02020603050405020304" pitchFamily="18" charset="0"/>
              </a:rPr>
              <a:t>Phantoom</a:t>
            </a:r>
            <a:r>
              <a:rPr lang="fr-FR" altLang="fr-FR" sz="1200" dirty="0">
                <a:latin typeface="+mj-lt"/>
                <a:ea typeface="Times New Roman" panose="02020603050405020304" pitchFamily="18" charset="0"/>
                <a:cs typeface="Times New Roman" panose="02020603050405020304" pitchFamily="18" charset="0"/>
              </a:rPr>
              <a:t>, LG Zodiac …) et dans les situation où la céréale a pu être stressée (sols ennoyés, refermés, semis en mauvaises conditions, …). </a:t>
            </a:r>
          </a:p>
        </p:txBody>
      </p:sp>
      <p:pic>
        <p:nvPicPr>
          <p:cNvPr id="18" name="Image 17">
            <a:extLst>
              <a:ext uri="{FF2B5EF4-FFF2-40B4-BE49-F238E27FC236}">
                <a16:creationId xmlns:a16="http://schemas.microsoft.com/office/drawing/2014/main" id="{798B4BF6-FA1A-4550-B63B-F32EDD6CE4EF}"/>
              </a:ext>
            </a:extLst>
          </p:cNvPr>
          <p:cNvPicPr>
            <a:picLocks noChangeAspect="1"/>
          </p:cNvPicPr>
          <p:nvPr/>
        </p:nvPicPr>
        <p:blipFill>
          <a:blip r:embed="rId4"/>
          <a:stretch>
            <a:fillRect/>
          </a:stretch>
        </p:blipFill>
        <p:spPr>
          <a:xfrm>
            <a:off x="719676" y="8271177"/>
            <a:ext cx="324000" cy="324000"/>
          </a:xfrm>
          <a:prstGeom prst="rect">
            <a:avLst/>
          </a:prstGeom>
        </p:spPr>
      </p:pic>
      <p:sp>
        <p:nvSpPr>
          <p:cNvPr id="19" name="Espace réservé du contenu 2">
            <a:extLst>
              <a:ext uri="{FF2B5EF4-FFF2-40B4-BE49-F238E27FC236}">
                <a16:creationId xmlns:a16="http://schemas.microsoft.com/office/drawing/2014/main" id="{F1897C2D-BF6D-41E8-B01F-3F845DE947F8}"/>
              </a:ext>
            </a:extLst>
          </p:cNvPr>
          <p:cNvSpPr txBox="1">
            <a:spLocks/>
          </p:cNvSpPr>
          <p:nvPr/>
        </p:nvSpPr>
        <p:spPr>
          <a:xfrm>
            <a:off x="1043676" y="8174956"/>
            <a:ext cx="2799119" cy="324000"/>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defTabSz="914400" eaLnBrk="0" fontAlgn="base" hangingPunct="0">
              <a:lnSpc>
                <a:spcPct val="100000"/>
              </a:lnSpc>
              <a:spcBef>
                <a:spcPct val="0"/>
              </a:spcBef>
              <a:spcAft>
                <a:spcPct val="0"/>
              </a:spcAft>
              <a:buNone/>
            </a:pPr>
            <a:r>
              <a:rPr lang="fr-FR" altLang="fr-FR" sz="1200" b="1" dirty="0">
                <a:latin typeface="+mj-lt"/>
                <a:ea typeface="Times New Roman" panose="02020603050405020304" pitchFamily="18" charset="0"/>
                <a:cs typeface="Times New Roman" panose="02020603050405020304" pitchFamily="18" charset="0"/>
              </a:rPr>
              <a:t>à partir d’épi 1 cm : apparition des premiers foyers actifs</a:t>
            </a:r>
          </a:p>
        </p:txBody>
      </p:sp>
      <p:pic>
        <p:nvPicPr>
          <p:cNvPr id="21" name="Image 20" descr="Une image contenant extérieur, terrain, plante, saleté&#10;&#10;Description générée automatiquement">
            <a:extLst>
              <a:ext uri="{FF2B5EF4-FFF2-40B4-BE49-F238E27FC236}">
                <a16:creationId xmlns:a16="http://schemas.microsoft.com/office/drawing/2014/main" id="{F64A889C-178E-4D0A-8B92-327FC8EB163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7933" t="17824" r="2591" b="22531"/>
          <a:stretch/>
        </p:blipFill>
        <p:spPr>
          <a:xfrm>
            <a:off x="4001002" y="6339397"/>
            <a:ext cx="2513586" cy="223400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2" name="Espace réservé du contenu 2">
            <a:extLst>
              <a:ext uri="{FF2B5EF4-FFF2-40B4-BE49-F238E27FC236}">
                <a16:creationId xmlns:a16="http://schemas.microsoft.com/office/drawing/2014/main" id="{227D105C-59C0-46FA-949A-4C9D01A05AF9}"/>
              </a:ext>
            </a:extLst>
          </p:cNvPr>
          <p:cNvSpPr txBox="1">
            <a:spLocks/>
          </p:cNvSpPr>
          <p:nvPr/>
        </p:nvSpPr>
        <p:spPr>
          <a:xfrm rot="16200000">
            <a:off x="5032758" y="7200957"/>
            <a:ext cx="3523986" cy="510888"/>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ctr" defTabSz="914400" eaLnBrk="0" fontAlgn="base" hangingPunct="0">
              <a:lnSpc>
                <a:spcPct val="100000"/>
              </a:lnSpc>
              <a:spcBef>
                <a:spcPct val="0"/>
              </a:spcBef>
              <a:spcAft>
                <a:spcPct val="0"/>
              </a:spcAft>
              <a:buNone/>
            </a:pPr>
            <a:r>
              <a:rPr lang="fr-FR" altLang="fr-FR" sz="1200" i="1" dirty="0">
                <a:latin typeface="+mj-lt"/>
                <a:ea typeface="Times New Roman" panose="02020603050405020304" pitchFamily="18" charset="0"/>
                <a:cs typeface="Times New Roman" panose="02020603050405020304" pitchFamily="18" charset="0"/>
              </a:rPr>
              <a:t>Rouille jaune (</a:t>
            </a:r>
            <a:r>
              <a:rPr lang="fr-FR" altLang="fr-FR" sz="1200" i="1" dirty="0" err="1">
                <a:latin typeface="+mj-lt"/>
                <a:ea typeface="Times New Roman" panose="02020603050405020304" pitchFamily="18" charset="0"/>
                <a:cs typeface="Times New Roman" panose="02020603050405020304" pitchFamily="18" charset="0"/>
              </a:rPr>
              <a:t>Campesino</a:t>
            </a:r>
            <a:r>
              <a:rPr lang="fr-FR" altLang="fr-FR" sz="1200" i="1" dirty="0">
                <a:latin typeface="+mj-lt"/>
                <a:ea typeface="Times New Roman" panose="02020603050405020304" pitchFamily="18" charset="0"/>
                <a:cs typeface="Times New Roman" panose="02020603050405020304" pitchFamily="18" charset="0"/>
              </a:rPr>
              <a:t>) secteur Meaux</a:t>
            </a:r>
          </a:p>
        </p:txBody>
      </p:sp>
    </p:spTree>
    <p:extLst>
      <p:ext uri="{BB962C8B-B14F-4D97-AF65-F5344CB8AC3E}">
        <p14:creationId xmlns:p14="http://schemas.microsoft.com/office/powerpoint/2010/main" val="42733401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6892DEE5-D47A-4E42-A324-77FF04D2EB36}"/>
              </a:ext>
            </a:extLst>
          </p:cNvPr>
          <p:cNvSpPr>
            <a:spLocks noGrp="1"/>
          </p:cNvSpPr>
          <p:nvPr>
            <p:ph type="sldNum" sz="quarter" idx="12"/>
          </p:nvPr>
        </p:nvSpPr>
        <p:spPr/>
        <p:txBody>
          <a:bodyPr/>
          <a:lstStyle/>
          <a:p>
            <a:fld id="{1614FB81-BBF8-4479-92EF-B55AD503E7BA}" type="slidenum">
              <a:rPr lang="fr-FR" smtClean="0"/>
              <a:t>5</a:t>
            </a:fld>
            <a:endParaRPr lang="fr-FR"/>
          </a:p>
        </p:txBody>
      </p:sp>
      <p:grpSp>
        <p:nvGrpSpPr>
          <p:cNvPr id="3" name="Groupe 2">
            <a:extLst>
              <a:ext uri="{FF2B5EF4-FFF2-40B4-BE49-F238E27FC236}">
                <a16:creationId xmlns:a16="http://schemas.microsoft.com/office/drawing/2014/main" id="{99514826-CA97-4FB4-B10A-CE351A81D037}"/>
              </a:ext>
            </a:extLst>
          </p:cNvPr>
          <p:cNvGrpSpPr/>
          <p:nvPr/>
        </p:nvGrpSpPr>
        <p:grpSpPr>
          <a:xfrm>
            <a:off x="701740" y="1664628"/>
            <a:ext cx="6340870" cy="3490534"/>
            <a:chOff x="720940" y="1698183"/>
            <a:chExt cx="6340870" cy="3490534"/>
          </a:xfrm>
        </p:grpSpPr>
        <p:grpSp>
          <p:nvGrpSpPr>
            <p:cNvPr id="4" name="Groupe 3">
              <a:extLst>
                <a:ext uri="{FF2B5EF4-FFF2-40B4-BE49-F238E27FC236}">
                  <a16:creationId xmlns:a16="http://schemas.microsoft.com/office/drawing/2014/main" id="{22F7F2A9-1F59-447A-934D-88D9D7B1369B}"/>
                </a:ext>
              </a:extLst>
            </p:cNvPr>
            <p:cNvGrpSpPr/>
            <p:nvPr/>
          </p:nvGrpSpPr>
          <p:grpSpPr>
            <a:xfrm>
              <a:off x="720940" y="1698183"/>
              <a:ext cx="6270461" cy="2880583"/>
              <a:chOff x="710054" y="2492839"/>
              <a:chExt cx="6270461" cy="2880583"/>
            </a:xfrm>
          </p:grpSpPr>
          <p:grpSp>
            <p:nvGrpSpPr>
              <p:cNvPr id="7" name="Groupe 6">
                <a:extLst>
                  <a:ext uri="{FF2B5EF4-FFF2-40B4-BE49-F238E27FC236}">
                    <a16:creationId xmlns:a16="http://schemas.microsoft.com/office/drawing/2014/main" id="{B29537B9-A017-4354-A15E-5552551EAB26}"/>
                  </a:ext>
                </a:extLst>
              </p:cNvPr>
              <p:cNvGrpSpPr/>
              <p:nvPr/>
            </p:nvGrpSpPr>
            <p:grpSpPr>
              <a:xfrm>
                <a:off x="726967" y="3045628"/>
                <a:ext cx="6205514" cy="676990"/>
                <a:chOff x="737943" y="7508880"/>
                <a:chExt cx="6205514" cy="676990"/>
              </a:xfrm>
            </p:grpSpPr>
            <p:pic>
              <p:nvPicPr>
                <p:cNvPr id="16" name="Image 15">
                  <a:extLst>
                    <a:ext uri="{FF2B5EF4-FFF2-40B4-BE49-F238E27FC236}">
                      <a16:creationId xmlns:a16="http://schemas.microsoft.com/office/drawing/2014/main" id="{96AAC78B-30DF-4B07-9E07-EA1297D152FA}"/>
                    </a:ext>
                  </a:extLst>
                </p:cNvPr>
                <p:cNvPicPr>
                  <a:picLocks noChangeAspect="1"/>
                </p:cNvPicPr>
                <p:nvPr/>
              </p:nvPicPr>
              <p:blipFill>
                <a:blip r:embed="rId2"/>
                <a:stretch>
                  <a:fillRect/>
                </a:stretch>
              </p:blipFill>
              <p:spPr>
                <a:xfrm>
                  <a:off x="807083" y="7861870"/>
                  <a:ext cx="324000" cy="324000"/>
                </a:xfrm>
                <a:prstGeom prst="rect">
                  <a:avLst/>
                </a:prstGeom>
              </p:spPr>
            </p:pic>
            <p:sp>
              <p:nvSpPr>
                <p:cNvPr id="17" name="Espace réservé du contenu 2">
                  <a:extLst>
                    <a:ext uri="{FF2B5EF4-FFF2-40B4-BE49-F238E27FC236}">
                      <a16:creationId xmlns:a16="http://schemas.microsoft.com/office/drawing/2014/main" id="{029410F3-1095-4F19-B08E-52504D88A0CD}"/>
                    </a:ext>
                  </a:extLst>
                </p:cNvPr>
                <p:cNvSpPr txBox="1">
                  <a:spLocks/>
                </p:cNvSpPr>
                <p:nvPr/>
              </p:nvSpPr>
              <p:spPr>
                <a:xfrm>
                  <a:off x="1131083" y="7896033"/>
                  <a:ext cx="5752603" cy="278951"/>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None/>
                  </a:pPr>
                  <a:r>
                    <a:rPr lang="fr-FR" altLang="fr-FR" sz="1200" b="1" dirty="0">
                      <a:latin typeface="+mj-lt"/>
                      <a:ea typeface="Times New Roman" panose="02020603050405020304" pitchFamily="18" charset="0"/>
                      <a:cs typeface="Times New Roman" panose="02020603050405020304" pitchFamily="18" charset="0"/>
                    </a:rPr>
                    <a:t>SERAC </a:t>
                  </a:r>
                  <a:r>
                    <a:rPr lang="fr-FR" altLang="fr-FR" sz="1200" dirty="0">
                      <a:ea typeface="Times New Roman" panose="02020603050405020304" pitchFamily="18" charset="0"/>
                      <a:cs typeface="Times New Roman" panose="02020603050405020304" pitchFamily="18" charset="0"/>
                      <a:sym typeface="Webdings" panose="05030102010509060703" pitchFamily="18" charset="2"/>
                      <a:hlinkClick r:id="rId3"/>
                    </a:rPr>
                    <a:t></a:t>
                  </a:r>
                  <a:r>
                    <a:rPr lang="fr-FR" altLang="fr-FR" sz="1200" dirty="0">
                      <a:ea typeface="Times New Roman" panose="02020603050405020304" pitchFamily="18" charset="0"/>
                      <a:cs typeface="Times New Roman" panose="02020603050405020304" pitchFamily="18" charset="0"/>
                      <a:sym typeface="Webdings" panose="05030102010509060703" pitchFamily="18" charset="2"/>
                      <a:hlinkClick r:id="rId4"/>
                    </a:rPr>
                    <a:t> </a:t>
                  </a:r>
                  <a:r>
                    <a:rPr lang="fr-FR" altLang="fr-FR" sz="1200" dirty="0">
                      <a:ea typeface="Times New Roman" panose="02020603050405020304" pitchFamily="18" charset="0"/>
                      <a:cs typeface="Times New Roman" panose="02020603050405020304" pitchFamily="18" charset="0"/>
                      <a:sym typeface="Webdings" panose="05030102010509060703" pitchFamily="18" charset="2"/>
                    </a:rPr>
                    <a:t>1,</a:t>
                  </a:r>
                  <a:r>
                    <a:rPr lang="fr-FR" altLang="fr-FR" sz="1200" dirty="0">
                      <a:latin typeface="+mj-lt"/>
                      <a:ea typeface="Times New Roman" panose="02020603050405020304" pitchFamily="18" charset="0"/>
                      <a:cs typeface="Times New Roman" panose="02020603050405020304" pitchFamily="18" charset="0"/>
                    </a:rPr>
                    <a:t>2 L/ha + </a:t>
                  </a:r>
                  <a:r>
                    <a:rPr lang="fr-FR" altLang="fr-FR" sz="1200" b="1" dirty="0">
                      <a:latin typeface="+mj-lt"/>
                      <a:ea typeface="Times New Roman" panose="02020603050405020304" pitchFamily="18" charset="0"/>
                      <a:cs typeface="Times New Roman" panose="02020603050405020304" pitchFamily="18" charset="0"/>
                    </a:rPr>
                    <a:t>Huile [TRS2 </a:t>
                  </a:r>
                  <a:r>
                    <a:rPr lang="fr-FR" altLang="fr-FR" sz="1200" dirty="0">
                      <a:latin typeface="+mj-lt"/>
                      <a:ea typeface="Times New Roman" panose="02020603050405020304" pitchFamily="18" charset="0"/>
                      <a:cs typeface="Times New Roman" panose="02020603050405020304" pitchFamily="18" charset="0"/>
                      <a:sym typeface="Webdings" panose="05030102010509060703" pitchFamily="18" charset="2"/>
                      <a:hlinkClick r:id="rId4"/>
                    </a:rPr>
                    <a:t></a:t>
                  </a:r>
                  <a:r>
                    <a:rPr lang="fr-FR" altLang="fr-FR" sz="1200" dirty="0">
                      <a:latin typeface="+mj-lt"/>
                      <a:ea typeface="Times New Roman" panose="02020603050405020304" pitchFamily="18" charset="0"/>
                      <a:cs typeface="Times New Roman" panose="02020603050405020304" pitchFamily="18" charset="0"/>
                      <a:sym typeface="Webdings" panose="05030102010509060703" pitchFamily="18" charset="2"/>
                    </a:rPr>
                    <a:t> </a:t>
                  </a:r>
                  <a:r>
                    <a:rPr lang="fr-FR" altLang="fr-FR" sz="1200" dirty="0">
                      <a:latin typeface="+mj-lt"/>
                      <a:ea typeface="Times New Roman" panose="02020603050405020304" pitchFamily="18" charset="0"/>
                      <a:cs typeface="Times New Roman" panose="02020603050405020304" pitchFamily="18" charset="0"/>
                    </a:rPr>
                    <a:t>0,5 L/ha ou </a:t>
                  </a:r>
                  <a:r>
                    <a:rPr lang="fr-FR" altLang="fr-FR" sz="1200" b="1" dirty="0">
                      <a:latin typeface="+mj-lt"/>
                      <a:ea typeface="Times New Roman" panose="02020603050405020304" pitchFamily="18" charset="0"/>
                      <a:cs typeface="Times New Roman" panose="02020603050405020304" pitchFamily="18" charset="0"/>
                    </a:rPr>
                    <a:t>ADENDA </a:t>
                  </a:r>
                  <a:r>
                    <a:rPr lang="fr-FR" altLang="fr-FR" sz="1200" dirty="0">
                      <a:latin typeface="+mj-lt"/>
                      <a:ea typeface="Times New Roman" panose="02020603050405020304" pitchFamily="18" charset="0"/>
                      <a:cs typeface="Times New Roman" panose="02020603050405020304" pitchFamily="18" charset="0"/>
                      <a:sym typeface="Webdings" panose="05030102010509060703" pitchFamily="18" charset="2"/>
                      <a:hlinkClick r:id="rId5"/>
                    </a:rPr>
                    <a:t></a:t>
                  </a:r>
                  <a:r>
                    <a:rPr lang="fr-FR" altLang="fr-FR" sz="1200" dirty="0">
                      <a:latin typeface="+mj-lt"/>
                      <a:ea typeface="Times New Roman" panose="02020603050405020304" pitchFamily="18" charset="0"/>
                      <a:cs typeface="Times New Roman" panose="02020603050405020304" pitchFamily="18" charset="0"/>
                      <a:sym typeface="Webdings" panose="05030102010509060703" pitchFamily="18" charset="2"/>
                    </a:rPr>
                    <a:t> </a:t>
                  </a:r>
                  <a:r>
                    <a:rPr lang="fr-FR" altLang="fr-FR" sz="1200" dirty="0">
                      <a:latin typeface="+mj-lt"/>
                      <a:ea typeface="Times New Roman" panose="02020603050405020304" pitchFamily="18" charset="0"/>
                      <a:cs typeface="Times New Roman" panose="02020603050405020304" pitchFamily="18" charset="0"/>
                    </a:rPr>
                    <a:t>1 L/ha]</a:t>
                  </a:r>
                  <a:endParaRPr lang="fr-FR" altLang="fr-FR" sz="1200" spc="-50" dirty="0">
                    <a:latin typeface="+mj-lt"/>
                    <a:ea typeface="Times New Roman" panose="02020603050405020304" pitchFamily="18" charset="0"/>
                    <a:cs typeface="Times New Roman" panose="02020603050405020304" pitchFamily="18" charset="0"/>
                  </a:endParaRPr>
                </a:p>
              </p:txBody>
            </p:sp>
            <p:sp>
              <p:nvSpPr>
                <p:cNvPr id="18" name="Espace réservé du contenu 2">
                  <a:extLst>
                    <a:ext uri="{FF2B5EF4-FFF2-40B4-BE49-F238E27FC236}">
                      <a16:creationId xmlns:a16="http://schemas.microsoft.com/office/drawing/2014/main" id="{C86BDDE2-0523-442C-AF81-2A7857CA0734}"/>
                    </a:ext>
                  </a:extLst>
                </p:cNvPr>
                <p:cNvSpPr txBox="1">
                  <a:spLocks/>
                </p:cNvSpPr>
                <p:nvPr/>
              </p:nvSpPr>
              <p:spPr>
                <a:xfrm>
                  <a:off x="737943" y="7508880"/>
                  <a:ext cx="6205514" cy="334950"/>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defTabSz="914400" eaLnBrk="0" fontAlgn="base" hangingPunct="0">
                    <a:lnSpc>
                      <a:spcPct val="100000"/>
                    </a:lnSpc>
                    <a:spcBef>
                      <a:spcPct val="0"/>
                    </a:spcBef>
                    <a:spcAft>
                      <a:spcPct val="0"/>
                    </a:spcAft>
                    <a:buNone/>
                  </a:pPr>
                  <a:r>
                    <a:rPr lang="fr-FR" altLang="fr-FR" sz="1200" u="sng" dirty="0">
                      <a:latin typeface="+mj-lt"/>
                      <a:ea typeface="Times New Roman" panose="02020603050405020304" pitchFamily="18" charset="0"/>
                      <a:cs typeface="Times New Roman" panose="02020603050405020304" pitchFamily="18" charset="0"/>
                    </a:rPr>
                    <a:t>Rattrapage graminées (ray-grass/vulpin) :  </a:t>
                  </a:r>
                </a:p>
              </p:txBody>
            </p:sp>
          </p:grpSp>
          <p:pic>
            <p:nvPicPr>
              <p:cNvPr id="8" name="Image 7">
                <a:extLst>
                  <a:ext uri="{FF2B5EF4-FFF2-40B4-BE49-F238E27FC236}">
                    <a16:creationId xmlns:a16="http://schemas.microsoft.com/office/drawing/2014/main" id="{2BF5C7EA-FB1D-4F60-8FCE-94383F05D36D}"/>
                  </a:ext>
                </a:extLst>
              </p:cNvPr>
              <p:cNvPicPr>
                <a:picLocks noChangeAspect="1"/>
              </p:cNvPicPr>
              <p:nvPr/>
            </p:nvPicPr>
            <p:blipFill>
              <a:blip r:embed="rId6"/>
              <a:stretch>
                <a:fillRect/>
              </a:stretch>
            </p:blipFill>
            <p:spPr>
              <a:xfrm>
                <a:off x="796107" y="3799438"/>
                <a:ext cx="324000" cy="324000"/>
              </a:xfrm>
              <a:prstGeom prst="rect">
                <a:avLst/>
              </a:prstGeom>
            </p:spPr>
          </p:pic>
          <p:sp>
            <p:nvSpPr>
              <p:cNvPr id="9" name="Espace réservé du contenu 2">
                <a:extLst>
                  <a:ext uri="{FF2B5EF4-FFF2-40B4-BE49-F238E27FC236}">
                    <a16:creationId xmlns:a16="http://schemas.microsoft.com/office/drawing/2014/main" id="{00C6EC4F-72DA-4860-82DC-12FCC1FA76D1}"/>
                  </a:ext>
                </a:extLst>
              </p:cNvPr>
              <p:cNvSpPr txBox="1">
                <a:spLocks/>
              </p:cNvSpPr>
              <p:nvPr/>
            </p:nvSpPr>
            <p:spPr>
              <a:xfrm>
                <a:off x="1128927" y="3753575"/>
                <a:ext cx="4722285" cy="369863"/>
              </a:xfrm>
              <a:prstGeom prst="rect">
                <a:avLst/>
              </a:prstGeom>
            </p:spPr>
            <p:txBody>
              <a:bodyPr vert="horz" lIns="91440" tIns="45720" rIns="91440" bIns="45720" rtlCol="0" anchor="ct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Font typeface="Arial" panose="020B0604020202020204" pitchFamily="34" charset="0"/>
                  <a:buNone/>
                </a:pPr>
                <a:r>
                  <a:rPr lang="fr-FR" altLang="fr-FR" sz="1200" b="1" dirty="0">
                    <a:solidFill>
                      <a:srgbClr val="FF0000"/>
                    </a:solidFill>
                    <a:latin typeface="Calibri Light" panose="020F0302020204030204"/>
                    <a:ea typeface="Times New Roman" panose="02020603050405020304" pitchFamily="18" charset="0"/>
                    <a:cs typeface="Times New Roman" panose="02020603050405020304" pitchFamily="18" charset="0"/>
                  </a:rPr>
                  <a:t>Le SELECT n’est pas homologué sur protéagineux d’hiver</a:t>
                </a:r>
                <a:endParaRPr lang="fr-FR" altLang="fr-FR" sz="1200" dirty="0">
                  <a:solidFill>
                    <a:srgbClr val="FF0000"/>
                  </a:solidFill>
                  <a:latin typeface="Calibri Light" panose="020F0302020204030204"/>
                  <a:ea typeface="Times New Roman" panose="02020603050405020304" pitchFamily="18" charset="0"/>
                  <a:cs typeface="Times New Roman" panose="02020603050405020304" pitchFamily="18" charset="0"/>
                </a:endParaRPr>
              </a:p>
            </p:txBody>
          </p:sp>
          <p:grpSp>
            <p:nvGrpSpPr>
              <p:cNvPr id="10" name="Groupe 9">
                <a:extLst>
                  <a:ext uri="{FF2B5EF4-FFF2-40B4-BE49-F238E27FC236}">
                    <a16:creationId xmlns:a16="http://schemas.microsoft.com/office/drawing/2014/main" id="{141B48AA-C8C9-46DC-BC2B-4493DD596158}"/>
                  </a:ext>
                </a:extLst>
              </p:cNvPr>
              <p:cNvGrpSpPr/>
              <p:nvPr/>
            </p:nvGrpSpPr>
            <p:grpSpPr>
              <a:xfrm>
                <a:off x="775001" y="4696432"/>
                <a:ext cx="6205514" cy="676990"/>
                <a:chOff x="771267" y="7962562"/>
                <a:chExt cx="6205514" cy="676990"/>
              </a:xfrm>
            </p:grpSpPr>
            <p:pic>
              <p:nvPicPr>
                <p:cNvPr id="13" name="Image 12">
                  <a:extLst>
                    <a:ext uri="{FF2B5EF4-FFF2-40B4-BE49-F238E27FC236}">
                      <a16:creationId xmlns:a16="http://schemas.microsoft.com/office/drawing/2014/main" id="{18C19AFD-CF4C-40F4-95F1-28A4AA80DA3C}"/>
                    </a:ext>
                  </a:extLst>
                </p:cNvPr>
                <p:cNvPicPr>
                  <a:picLocks noChangeAspect="1"/>
                </p:cNvPicPr>
                <p:nvPr/>
              </p:nvPicPr>
              <p:blipFill>
                <a:blip r:embed="rId2"/>
                <a:stretch>
                  <a:fillRect/>
                </a:stretch>
              </p:blipFill>
              <p:spPr>
                <a:xfrm>
                  <a:off x="785977" y="8315552"/>
                  <a:ext cx="324000" cy="324000"/>
                </a:xfrm>
                <a:prstGeom prst="rect">
                  <a:avLst/>
                </a:prstGeom>
              </p:spPr>
            </p:pic>
            <p:sp>
              <p:nvSpPr>
                <p:cNvPr id="14" name="Espace réservé du contenu 2">
                  <a:extLst>
                    <a:ext uri="{FF2B5EF4-FFF2-40B4-BE49-F238E27FC236}">
                      <a16:creationId xmlns:a16="http://schemas.microsoft.com/office/drawing/2014/main" id="{20A11DFB-C77B-45E8-85FA-036E97FE72D0}"/>
                    </a:ext>
                  </a:extLst>
                </p:cNvPr>
                <p:cNvSpPr txBox="1">
                  <a:spLocks/>
                </p:cNvSpPr>
                <p:nvPr/>
              </p:nvSpPr>
              <p:spPr>
                <a:xfrm>
                  <a:off x="1109977" y="8349715"/>
                  <a:ext cx="5752603" cy="278951"/>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None/>
                  </a:pPr>
                  <a:r>
                    <a:rPr lang="fr-FR" altLang="fr-FR" sz="1200" b="1" dirty="0">
                      <a:latin typeface="+mj-lt"/>
                      <a:ea typeface="Times New Roman" panose="02020603050405020304" pitchFamily="18" charset="0"/>
                      <a:cs typeface="Times New Roman" panose="02020603050405020304" pitchFamily="18" charset="0"/>
                    </a:rPr>
                    <a:t>CORUM </a:t>
                  </a:r>
                  <a:r>
                    <a:rPr lang="fr-FR" altLang="fr-FR" sz="1200" dirty="0">
                      <a:ea typeface="Times New Roman" panose="02020603050405020304" pitchFamily="18" charset="0"/>
                      <a:cs typeface="Times New Roman" panose="02020603050405020304" pitchFamily="18" charset="0"/>
                      <a:sym typeface="Webdings" panose="05030102010509060703" pitchFamily="18" charset="2"/>
                      <a:hlinkClick r:id="rId7"/>
                    </a:rPr>
                    <a:t></a:t>
                  </a:r>
                  <a:r>
                    <a:rPr lang="fr-FR" altLang="fr-FR" sz="1200" dirty="0">
                      <a:ea typeface="Times New Roman" panose="02020603050405020304" pitchFamily="18" charset="0"/>
                      <a:cs typeface="Times New Roman" panose="02020603050405020304" pitchFamily="18" charset="0"/>
                      <a:sym typeface="Webdings" panose="05030102010509060703" pitchFamily="18" charset="2"/>
                      <a:hlinkClick r:id="rId4"/>
                    </a:rPr>
                    <a:t> </a:t>
                  </a:r>
                  <a:r>
                    <a:rPr lang="fr-FR" altLang="fr-FR" sz="1200" dirty="0">
                      <a:latin typeface="+mj-lt"/>
                      <a:ea typeface="Times New Roman" panose="02020603050405020304" pitchFamily="18" charset="0"/>
                      <a:cs typeface="Times New Roman" panose="02020603050405020304" pitchFamily="18" charset="0"/>
                    </a:rPr>
                    <a:t>0,7 L/ha </a:t>
                  </a:r>
                  <a:r>
                    <a:rPr lang="fr-FR" altLang="fr-FR" sz="1200" dirty="0">
                      <a:ea typeface="Times New Roman" panose="02020603050405020304" pitchFamily="18" charset="0"/>
                      <a:cs typeface="Times New Roman" panose="02020603050405020304" pitchFamily="18" charset="0"/>
                    </a:rPr>
                    <a:t>+ </a:t>
                  </a:r>
                  <a:r>
                    <a:rPr lang="fr-FR" altLang="fr-FR" sz="1200" b="1" dirty="0">
                      <a:ea typeface="Times New Roman" panose="02020603050405020304" pitchFamily="18" charset="0"/>
                      <a:cs typeface="Times New Roman" panose="02020603050405020304" pitchFamily="18" charset="0"/>
                    </a:rPr>
                    <a:t>Huile [</a:t>
                  </a:r>
                  <a:r>
                    <a:rPr lang="fr-FR" altLang="fr-FR" sz="1200" b="1" spc="-50" dirty="0">
                      <a:latin typeface="+mj-lt"/>
                      <a:ea typeface="Times New Roman" panose="02020603050405020304" pitchFamily="18" charset="0"/>
                      <a:cs typeface="Times New Roman" panose="02020603050405020304" pitchFamily="18" charset="0"/>
                    </a:rPr>
                    <a:t>TRS2 </a:t>
                  </a:r>
                  <a:r>
                    <a:rPr lang="fr-FR" altLang="fr-FR" sz="1200" spc="-50" dirty="0">
                      <a:latin typeface="+mj-lt"/>
                      <a:ea typeface="Times New Roman" panose="02020603050405020304" pitchFamily="18" charset="0"/>
                      <a:cs typeface="Times New Roman" panose="02020603050405020304" pitchFamily="18" charset="0"/>
                      <a:sym typeface="Webdings" panose="05030102010509060703" pitchFamily="18" charset="2"/>
                      <a:hlinkClick r:id="rId4"/>
                    </a:rPr>
                    <a:t></a:t>
                  </a:r>
                  <a:r>
                    <a:rPr lang="fr-FR" altLang="fr-FR" sz="1200" spc="-50" dirty="0">
                      <a:latin typeface="+mj-lt"/>
                      <a:ea typeface="Times New Roman" panose="02020603050405020304" pitchFamily="18" charset="0"/>
                      <a:cs typeface="Times New Roman" panose="02020603050405020304" pitchFamily="18" charset="0"/>
                      <a:sym typeface="Webdings" panose="05030102010509060703" pitchFamily="18" charset="2"/>
                    </a:rPr>
                    <a:t> </a:t>
                  </a:r>
                  <a:r>
                    <a:rPr lang="fr-FR" altLang="fr-FR" sz="1200" spc="-50" dirty="0">
                      <a:latin typeface="+mj-lt"/>
                      <a:ea typeface="Times New Roman" panose="02020603050405020304" pitchFamily="18" charset="0"/>
                      <a:cs typeface="Times New Roman" panose="02020603050405020304" pitchFamily="18" charset="0"/>
                    </a:rPr>
                    <a:t>0,5 L/ha </a:t>
                  </a:r>
                  <a:r>
                    <a:rPr lang="fr-FR" altLang="fr-FR" sz="1200" dirty="0">
                      <a:latin typeface="+mj-lt"/>
                      <a:ea typeface="Times New Roman" panose="02020603050405020304" pitchFamily="18" charset="0"/>
                      <a:cs typeface="Times New Roman" panose="02020603050405020304" pitchFamily="18" charset="0"/>
                    </a:rPr>
                    <a:t>ou </a:t>
                  </a:r>
                  <a:r>
                    <a:rPr lang="fr-FR" altLang="fr-FR" sz="1200" b="1" spc="-30" dirty="0">
                      <a:latin typeface="+mj-lt"/>
                      <a:ea typeface="Times New Roman" panose="02020603050405020304" pitchFamily="18" charset="0"/>
                      <a:cs typeface="Times New Roman" panose="02020603050405020304" pitchFamily="18" charset="0"/>
                    </a:rPr>
                    <a:t>MIX-IN </a:t>
                  </a:r>
                  <a:r>
                    <a:rPr lang="fr-FR" altLang="fr-FR" sz="1200" spc="-30" dirty="0">
                      <a:ea typeface="Times New Roman" panose="02020603050405020304" pitchFamily="18" charset="0"/>
                      <a:cs typeface="Times New Roman" panose="02020603050405020304" pitchFamily="18" charset="0"/>
                      <a:sym typeface="Webdings" panose="05030102010509060703" pitchFamily="18" charset="2"/>
                      <a:hlinkClick r:id="rId8"/>
                    </a:rPr>
                    <a:t></a:t>
                  </a:r>
                  <a:r>
                    <a:rPr lang="fr-FR" altLang="fr-FR" sz="1200" spc="-30" dirty="0">
                      <a:ea typeface="Times New Roman" panose="02020603050405020304" pitchFamily="18" charset="0"/>
                      <a:cs typeface="Times New Roman" panose="02020603050405020304" pitchFamily="18" charset="0"/>
                      <a:sym typeface="Webdings" panose="05030102010509060703" pitchFamily="18" charset="2"/>
                      <a:hlinkClick r:id="rId5"/>
                    </a:rPr>
                    <a:t> </a:t>
                  </a:r>
                  <a:r>
                    <a:rPr lang="fr-FR" altLang="fr-FR" sz="1200" spc="-30" dirty="0">
                      <a:latin typeface="+mj-lt"/>
                      <a:ea typeface="Times New Roman" panose="02020603050405020304" pitchFamily="18" charset="0"/>
                      <a:cs typeface="Times New Roman" panose="02020603050405020304" pitchFamily="18" charset="0"/>
                    </a:rPr>
                    <a:t>1 L/ha</a:t>
                  </a:r>
                  <a:r>
                    <a:rPr lang="fr-FR" altLang="fr-FR" sz="1200" dirty="0">
                      <a:latin typeface="+mj-lt"/>
                      <a:ea typeface="Times New Roman" panose="02020603050405020304" pitchFamily="18" charset="0"/>
                      <a:cs typeface="Times New Roman" panose="02020603050405020304" pitchFamily="18" charset="0"/>
                    </a:rPr>
                    <a:t>] </a:t>
                  </a:r>
                  <a:endParaRPr lang="fr-FR" altLang="fr-FR" sz="1200" spc="-50" dirty="0">
                    <a:latin typeface="+mj-lt"/>
                    <a:ea typeface="Times New Roman" panose="02020603050405020304" pitchFamily="18" charset="0"/>
                    <a:cs typeface="Times New Roman" panose="02020603050405020304" pitchFamily="18" charset="0"/>
                  </a:endParaRPr>
                </a:p>
              </p:txBody>
            </p:sp>
            <p:sp>
              <p:nvSpPr>
                <p:cNvPr id="15" name="Espace réservé du contenu 2">
                  <a:extLst>
                    <a:ext uri="{FF2B5EF4-FFF2-40B4-BE49-F238E27FC236}">
                      <a16:creationId xmlns:a16="http://schemas.microsoft.com/office/drawing/2014/main" id="{CDEF74BA-B286-459E-8F38-030BEEC3AF6F}"/>
                    </a:ext>
                  </a:extLst>
                </p:cNvPr>
                <p:cNvSpPr txBox="1">
                  <a:spLocks/>
                </p:cNvSpPr>
                <p:nvPr/>
              </p:nvSpPr>
              <p:spPr>
                <a:xfrm>
                  <a:off x="771267" y="7962562"/>
                  <a:ext cx="6205514" cy="334950"/>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defTabSz="914400" eaLnBrk="0" fontAlgn="base" hangingPunct="0">
                    <a:lnSpc>
                      <a:spcPct val="100000"/>
                    </a:lnSpc>
                    <a:spcBef>
                      <a:spcPct val="0"/>
                    </a:spcBef>
                    <a:spcAft>
                      <a:spcPct val="0"/>
                    </a:spcAft>
                    <a:buNone/>
                  </a:pPr>
                  <a:r>
                    <a:rPr lang="fr-FR" altLang="fr-FR" sz="1200" u="sng" dirty="0">
                      <a:latin typeface="+mj-lt"/>
                      <a:ea typeface="Times New Roman" panose="02020603050405020304" pitchFamily="18" charset="0"/>
                      <a:cs typeface="Times New Roman" panose="02020603050405020304" pitchFamily="18" charset="0"/>
                    </a:rPr>
                    <a:t>Rattrapage dicotylédones : </a:t>
                  </a:r>
                </a:p>
              </p:txBody>
            </p:sp>
          </p:grpSp>
          <p:sp>
            <p:nvSpPr>
              <p:cNvPr id="11" name="ZoneTexte 10">
                <a:extLst>
                  <a:ext uri="{FF2B5EF4-FFF2-40B4-BE49-F238E27FC236}">
                    <a16:creationId xmlns:a16="http://schemas.microsoft.com/office/drawing/2014/main" id="{DE192F56-574E-4060-9148-9F0CBF4B0420}"/>
                  </a:ext>
                </a:extLst>
              </p:cNvPr>
              <p:cNvSpPr txBox="1"/>
              <p:nvPr/>
            </p:nvSpPr>
            <p:spPr>
              <a:xfrm>
                <a:off x="710054" y="2492839"/>
                <a:ext cx="5272166" cy="338554"/>
              </a:xfrm>
              <a:prstGeom prst="rect">
                <a:avLst/>
              </a:prstGeom>
              <a:noFill/>
            </p:spPr>
            <p:txBody>
              <a:bodyPr wrap="square" rtlCol="0">
                <a:spAutoFit/>
              </a:bodyPr>
              <a:lstStyle/>
              <a:p>
                <a:r>
                  <a:rPr lang="fr-FR" sz="1600" b="1" dirty="0">
                    <a:solidFill>
                      <a:schemeClr val="accent6"/>
                    </a:solidFill>
                    <a:latin typeface="+mj-lt"/>
                  </a:rPr>
                  <a:t>Pois et féverole d’hiver</a:t>
                </a:r>
              </a:p>
            </p:txBody>
          </p:sp>
          <p:sp>
            <p:nvSpPr>
              <p:cNvPr id="12" name="ZoneTexte 11">
                <a:extLst>
                  <a:ext uri="{FF2B5EF4-FFF2-40B4-BE49-F238E27FC236}">
                    <a16:creationId xmlns:a16="http://schemas.microsoft.com/office/drawing/2014/main" id="{157AD634-9808-4C42-9024-E75D2A93040E}"/>
                  </a:ext>
                </a:extLst>
              </p:cNvPr>
              <p:cNvSpPr txBox="1"/>
              <p:nvPr/>
            </p:nvSpPr>
            <p:spPr>
              <a:xfrm>
                <a:off x="735085" y="2807475"/>
                <a:ext cx="5272166" cy="307777"/>
              </a:xfrm>
              <a:prstGeom prst="rect">
                <a:avLst/>
              </a:prstGeom>
              <a:noFill/>
            </p:spPr>
            <p:txBody>
              <a:bodyPr wrap="square" rtlCol="0">
                <a:spAutoFit/>
              </a:bodyPr>
              <a:lstStyle/>
              <a:p>
                <a:r>
                  <a:rPr lang="fr-FR" sz="1400" b="1" dirty="0">
                    <a:latin typeface="+mj-lt"/>
                  </a:rPr>
                  <a:t>Adventices</a:t>
                </a:r>
              </a:p>
            </p:txBody>
          </p:sp>
        </p:grpSp>
        <p:pic>
          <p:nvPicPr>
            <p:cNvPr id="5" name="Image 4">
              <a:extLst>
                <a:ext uri="{FF2B5EF4-FFF2-40B4-BE49-F238E27FC236}">
                  <a16:creationId xmlns:a16="http://schemas.microsoft.com/office/drawing/2014/main" id="{18A88840-DBC8-4CBC-9F3D-B1EFF7AC7F8F}"/>
                </a:ext>
              </a:extLst>
            </p:cNvPr>
            <p:cNvPicPr>
              <a:picLocks noChangeAspect="1"/>
            </p:cNvPicPr>
            <p:nvPr/>
          </p:nvPicPr>
          <p:blipFill>
            <a:blip r:embed="rId9"/>
            <a:stretch>
              <a:fillRect/>
            </a:stretch>
          </p:blipFill>
          <p:spPr>
            <a:xfrm>
              <a:off x="818568" y="4729655"/>
              <a:ext cx="324000" cy="325301"/>
            </a:xfrm>
            <a:prstGeom prst="rect">
              <a:avLst/>
            </a:prstGeom>
          </p:spPr>
        </p:pic>
        <p:sp>
          <p:nvSpPr>
            <p:cNvPr id="6" name="Espace réservé du contenu 2">
              <a:extLst>
                <a:ext uri="{FF2B5EF4-FFF2-40B4-BE49-F238E27FC236}">
                  <a16:creationId xmlns:a16="http://schemas.microsoft.com/office/drawing/2014/main" id="{F0D15A91-8083-416B-903A-CA8647B626EC}"/>
                </a:ext>
              </a:extLst>
            </p:cNvPr>
            <p:cNvSpPr txBox="1">
              <a:spLocks/>
            </p:cNvSpPr>
            <p:nvPr/>
          </p:nvSpPr>
          <p:spPr>
            <a:xfrm>
              <a:off x="1139982" y="4686568"/>
              <a:ext cx="5921828" cy="502149"/>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Éviter les recouvrements lors de la pulvérisation au moyen d’équipements en agriculture de précision (plus de détails </a:t>
              </a:r>
              <a:r>
                <a:rPr lang="fr-FR" altLang="fr-FR" sz="1200" dirty="0">
                  <a:latin typeface="+mj-lt"/>
                  <a:ea typeface="Times New Roman" panose="02020603050405020304" pitchFamily="18" charset="0"/>
                  <a:cs typeface="Times New Roman" panose="02020603050405020304" pitchFamily="18" charset="0"/>
                  <a:hlinkClick r:id="rId10"/>
                </a:rPr>
                <a:t>ici</a:t>
              </a:r>
              <a:r>
                <a:rPr lang="fr-FR" altLang="fr-FR" sz="1200" dirty="0">
                  <a:latin typeface="+mj-lt"/>
                  <a:ea typeface="Times New Roman" panose="02020603050405020304" pitchFamily="18" charset="0"/>
                  <a:cs typeface="Times New Roman" panose="02020603050405020304" pitchFamily="18" charset="0"/>
                </a:rPr>
                <a:t>)</a:t>
              </a:r>
            </a:p>
          </p:txBody>
        </p:sp>
      </p:grpSp>
      <p:sp>
        <p:nvSpPr>
          <p:cNvPr id="21" name="Espace réservé du contenu 2">
            <a:extLst>
              <a:ext uri="{FF2B5EF4-FFF2-40B4-BE49-F238E27FC236}">
                <a16:creationId xmlns:a16="http://schemas.microsoft.com/office/drawing/2014/main" id="{E3B00E1B-EC00-4E14-9AD7-0A797ABC0677}"/>
              </a:ext>
            </a:extLst>
          </p:cNvPr>
          <p:cNvSpPr txBox="1">
            <a:spLocks/>
          </p:cNvSpPr>
          <p:nvPr/>
        </p:nvSpPr>
        <p:spPr>
          <a:xfrm>
            <a:off x="1455500" y="5306051"/>
            <a:ext cx="5741716" cy="992309"/>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just" defTabSz="914400" eaLnBrk="0" fontAlgn="base" hangingPunct="0">
              <a:lnSpc>
                <a:spcPct val="100000"/>
              </a:lnSpc>
              <a:spcBef>
                <a:spcPct val="0"/>
              </a:spcBef>
              <a:spcAft>
                <a:spcPct val="0"/>
              </a:spcAft>
              <a:buNone/>
            </a:pPr>
            <a:endParaRPr lang="fr-FR" altLang="fr-FR" sz="1200" dirty="0">
              <a:latin typeface="+mj-lt"/>
              <a:ea typeface="Times New Roman" panose="02020603050405020304" pitchFamily="18" charset="0"/>
              <a:cs typeface="Times New Roman" panose="02020603050405020304" pitchFamily="18" charset="0"/>
            </a:endParaRPr>
          </a:p>
        </p:txBody>
      </p:sp>
      <p:pic>
        <p:nvPicPr>
          <p:cNvPr id="22" name="Image 21">
            <a:extLst>
              <a:ext uri="{FF2B5EF4-FFF2-40B4-BE49-F238E27FC236}">
                <a16:creationId xmlns:a16="http://schemas.microsoft.com/office/drawing/2014/main" id="{C0653A04-EB11-4392-A007-37ADC909227A}"/>
              </a:ext>
            </a:extLst>
          </p:cNvPr>
          <p:cNvPicPr>
            <a:picLocks noChangeAspect="1"/>
          </p:cNvPicPr>
          <p:nvPr/>
        </p:nvPicPr>
        <p:blipFill>
          <a:blip r:embed="rId11"/>
          <a:stretch>
            <a:fillRect/>
          </a:stretch>
        </p:blipFill>
        <p:spPr>
          <a:xfrm>
            <a:off x="785038" y="3363195"/>
            <a:ext cx="324000" cy="324000"/>
          </a:xfrm>
          <a:prstGeom prst="rect">
            <a:avLst/>
          </a:prstGeom>
        </p:spPr>
      </p:pic>
      <p:sp>
        <p:nvSpPr>
          <p:cNvPr id="24" name="Espace réservé du contenu 2">
            <a:extLst>
              <a:ext uri="{FF2B5EF4-FFF2-40B4-BE49-F238E27FC236}">
                <a16:creationId xmlns:a16="http://schemas.microsoft.com/office/drawing/2014/main" id="{14834E8B-7F1B-4878-A886-E9D97713FEBB}"/>
              </a:ext>
            </a:extLst>
          </p:cNvPr>
          <p:cNvSpPr txBox="1">
            <a:spLocks/>
          </p:cNvSpPr>
          <p:nvPr/>
        </p:nvSpPr>
        <p:spPr>
          <a:xfrm>
            <a:off x="1109038" y="3307462"/>
            <a:ext cx="4722285" cy="369863"/>
          </a:xfrm>
          <a:prstGeom prst="rect">
            <a:avLst/>
          </a:prstGeom>
        </p:spPr>
        <p:txBody>
          <a:bodyPr vert="horz" lIns="91440" tIns="45720" rIns="91440" bIns="45720" rtlCol="0" anchor="ct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Font typeface="Arial" panose="020B0604020202020204" pitchFamily="34" charset="0"/>
              <a:buNone/>
            </a:pPr>
            <a:r>
              <a:rPr lang="fr-FR" altLang="fr-FR" sz="1200" b="1" dirty="0">
                <a:solidFill>
                  <a:srgbClr val="FF0000"/>
                </a:solidFill>
                <a:latin typeface="Calibri Light" panose="020F0302020204030204"/>
                <a:ea typeface="Times New Roman" panose="02020603050405020304" pitchFamily="18" charset="0"/>
                <a:cs typeface="Times New Roman" panose="02020603050405020304" pitchFamily="18" charset="0"/>
              </a:rPr>
              <a:t>Stopper les applications de KERB FLO (stade maxi des </a:t>
            </a:r>
            <a:r>
              <a:rPr lang="fr-FR" altLang="fr-FR" sz="1200" b="1" dirty="0" err="1">
                <a:solidFill>
                  <a:srgbClr val="FF0000"/>
                </a:solidFill>
                <a:latin typeface="Calibri Light" panose="020F0302020204030204"/>
                <a:ea typeface="Times New Roman" panose="02020603050405020304" pitchFamily="18" charset="0"/>
                <a:cs typeface="Times New Roman" panose="02020603050405020304" pitchFamily="18" charset="0"/>
              </a:rPr>
              <a:t>protégineux</a:t>
            </a:r>
            <a:r>
              <a:rPr lang="fr-FR" altLang="fr-FR" sz="1200" b="1" dirty="0">
                <a:solidFill>
                  <a:srgbClr val="FF0000"/>
                </a:solidFill>
                <a:latin typeface="Calibri Light" panose="020F0302020204030204"/>
                <a:ea typeface="Times New Roman" panose="02020603050405020304" pitchFamily="18" charset="0"/>
                <a:cs typeface="Times New Roman" panose="02020603050405020304" pitchFamily="18" charset="0"/>
              </a:rPr>
              <a:t> dépassé)</a:t>
            </a:r>
            <a:endParaRPr lang="fr-FR" altLang="fr-FR" sz="1200" dirty="0">
              <a:solidFill>
                <a:srgbClr val="FF0000"/>
              </a:solidFill>
              <a:latin typeface="Calibri Light" panose="020F0302020204030204"/>
              <a:ea typeface="Times New Roman" panose="02020603050405020304" pitchFamily="18" charset="0"/>
              <a:cs typeface="Times New Roman" panose="02020603050405020304" pitchFamily="18" charset="0"/>
            </a:endParaRPr>
          </a:p>
        </p:txBody>
      </p:sp>
      <p:grpSp>
        <p:nvGrpSpPr>
          <p:cNvPr id="25" name="Groupe 24">
            <a:extLst>
              <a:ext uri="{FF2B5EF4-FFF2-40B4-BE49-F238E27FC236}">
                <a16:creationId xmlns:a16="http://schemas.microsoft.com/office/drawing/2014/main" id="{B10EF57D-8383-4024-AC59-3DDB4F17F375}"/>
              </a:ext>
            </a:extLst>
          </p:cNvPr>
          <p:cNvGrpSpPr/>
          <p:nvPr/>
        </p:nvGrpSpPr>
        <p:grpSpPr>
          <a:xfrm>
            <a:off x="716348" y="6292849"/>
            <a:ext cx="6361924" cy="1948012"/>
            <a:chOff x="693141" y="3192586"/>
            <a:chExt cx="6361924" cy="1948012"/>
          </a:xfrm>
        </p:grpSpPr>
        <p:pic>
          <p:nvPicPr>
            <p:cNvPr id="26" name="Image 25">
              <a:extLst>
                <a:ext uri="{FF2B5EF4-FFF2-40B4-BE49-F238E27FC236}">
                  <a16:creationId xmlns:a16="http://schemas.microsoft.com/office/drawing/2014/main" id="{E3DCDDC2-9534-48A1-8CC9-AC12C2CC14D6}"/>
                </a:ext>
              </a:extLst>
            </p:cNvPr>
            <p:cNvPicPr>
              <a:picLocks noChangeAspect="1"/>
            </p:cNvPicPr>
            <p:nvPr/>
          </p:nvPicPr>
          <p:blipFill>
            <a:blip r:embed="rId2"/>
            <a:stretch>
              <a:fillRect/>
            </a:stretch>
          </p:blipFill>
          <p:spPr>
            <a:xfrm>
              <a:off x="801393" y="4199218"/>
              <a:ext cx="324000" cy="324000"/>
            </a:xfrm>
            <a:prstGeom prst="rect">
              <a:avLst/>
            </a:prstGeom>
          </p:spPr>
        </p:pic>
        <p:pic>
          <p:nvPicPr>
            <p:cNvPr id="27" name="Image 26">
              <a:extLst>
                <a:ext uri="{FF2B5EF4-FFF2-40B4-BE49-F238E27FC236}">
                  <a16:creationId xmlns:a16="http://schemas.microsoft.com/office/drawing/2014/main" id="{E8DFCC87-898C-4EC0-A87A-D631DF971882}"/>
                </a:ext>
              </a:extLst>
            </p:cNvPr>
            <p:cNvPicPr>
              <a:picLocks noChangeAspect="1"/>
            </p:cNvPicPr>
            <p:nvPr/>
          </p:nvPicPr>
          <p:blipFill>
            <a:blip r:embed="rId9"/>
            <a:stretch>
              <a:fillRect/>
            </a:stretch>
          </p:blipFill>
          <p:spPr>
            <a:xfrm>
              <a:off x="815382" y="4705758"/>
              <a:ext cx="324000" cy="325301"/>
            </a:xfrm>
            <a:prstGeom prst="rect">
              <a:avLst/>
            </a:prstGeom>
          </p:spPr>
        </p:pic>
        <p:sp>
          <p:nvSpPr>
            <p:cNvPr id="28" name="Espace réservé du contenu 2">
              <a:extLst>
                <a:ext uri="{FF2B5EF4-FFF2-40B4-BE49-F238E27FC236}">
                  <a16:creationId xmlns:a16="http://schemas.microsoft.com/office/drawing/2014/main" id="{27F469B9-D2AA-4AB8-A92E-B16FDE0749E7}"/>
                </a:ext>
              </a:extLst>
            </p:cNvPr>
            <p:cNvSpPr txBox="1">
              <a:spLocks/>
            </p:cNvSpPr>
            <p:nvPr/>
          </p:nvSpPr>
          <p:spPr>
            <a:xfrm>
              <a:off x="1133237" y="4638449"/>
              <a:ext cx="5921828" cy="502149"/>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Éviter les recouvrements lors de la pulvérisation au moyen d’équipements en agriculture de précision (plus de détails </a:t>
              </a:r>
              <a:r>
                <a:rPr lang="fr-FR" altLang="fr-FR" sz="1200" dirty="0">
                  <a:latin typeface="+mj-lt"/>
                  <a:ea typeface="Times New Roman" panose="02020603050405020304" pitchFamily="18" charset="0"/>
                  <a:cs typeface="Times New Roman" panose="02020603050405020304" pitchFamily="18" charset="0"/>
                  <a:hlinkClick r:id="rId10"/>
                </a:rPr>
                <a:t>ici</a:t>
              </a:r>
              <a:r>
                <a:rPr lang="fr-FR" altLang="fr-FR" sz="1200" dirty="0">
                  <a:latin typeface="+mj-lt"/>
                  <a:ea typeface="Times New Roman" panose="02020603050405020304" pitchFamily="18" charset="0"/>
                  <a:cs typeface="Times New Roman" panose="02020603050405020304" pitchFamily="18" charset="0"/>
                </a:rPr>
                <a:t>)</a:t>
              </a:r>
            </a:p>
          </p:txBody>
        </p:sp>
        <p:sp>
          <p:nvSpPr>
            <p:cNvPr id="29" name="Espace réservé du contenu 2">
              <a:extLst>
                <a:ext uri="{FF2B5EF4-FFF2-40B4-BE49-F238E27FC236}">
                  <a16:creationId xmlns:a16="http://schemas.microsoft.com/office/drawing/2014/main" id="{8CDB17B0-B1D8-4CCF-B55B-B251BBE59A45}"/>
                </a:ext>
              </a:extLst>
            </p:cNvPr>
            <p:cNvSpPr txBox="1">
              <a:spLocks/>
            </p:cNvSpPr>
            <p:nvPr/>
          </p:nvSpPr>
          <p:spPr>
            <a:xfrm>
              <a:off x="1105396" y="4139202"/>
              <a:ext cx="5752603" cy="278951"/>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None/>
              </a:pPr>
              <a:r>
                <a:rPr lang="fr-FR" altLang="fr-FR" sz="1200" b="1" spc="-50" dirty="0">
                  <a:latin typeface="+mj-lt"/>
                  <a:ea typeface="Times New Roman" panose="02020603050405020304" pitchFamily="18" charset="0"/>
                  <a:cs typeface="Times New Roman" panose="02020603050405020304" pitchFamily="18" charset="0"/>
                </a:rPr>
                <a:t>AXIAL PRATIC </a:t>
              </a:r>
              <a:r>
                <a:rPr lang="fr-FR" altLang="fr-FR" sz="1200" spc="-50" dirty="0">
                  <a:latin typeface="+mj-lt"/>
                  <a:ea typeface="Times New Roman" panose="02020603050405020304" pitchFamily="18" charset="0"/>
                  <a:cs typeface="Times New Roman" panose="02020603050405020304" pitchFamily="18" charset="0"/>
                  <a:sym typeface="Webdings" panose="05030102010509060703" pitchFamily="18" charset="2"/>
                  <a:hlinkClick r:id="rId12"/>
                </a:rPr>
                <a:t></a:t>
              </a:r>
              <a:r>
                <a:rPr lang="fr-FR" altLang="fr-FR" sz="1200" spc="-50" dirty="0">
                  <a:latin typeface="+mj-lt"/>
                  <a:ea typeface="Times New Roman" panose="02020603050405020304" pitchFamily="18" charset="0"/>
                  <a:cs typeface="Times New Roman" panose="02020603050405020304" pitchFamily="18" charset="0"/>
                  <a:sym typeface="Webdings" panose="05030102010509060703" pitchFamily="18" charset="2"/>
                  <a:hlinkClick r:id="rId13"/>
                </a:rPr>
                <a:t> </a:t>
              </a:r>
              <a:r>
                <a:rPr lang="fr-FR" altLang="fr-FR" sz="1200" spc="-50" dirty="0">
                  <a:latin typeface="+mj-lt"/>
                  <a:ea typeface="Times New Roman" panose="02020603050405020304" pitchFamily="18" charset="0"/>
                  <a:cs typeface="Times New Roman" panose="02020603050405020304" pitchFamily="18" charset="0"/>
                </a:rPr>
                <a:t>1,2 L/ha </a:t>
              </a:r>
              <a:r>
                <a:rPr lang="fr-FR" altLang="fr-FR" sz="1200" b="1" spc="-50" dirty="0">
                  <a:latin typeface="+mj-lt"/>
                  <a:ea typeface="Times New Roman" panose="02020603050405020304" pitchFamily="18" charset="0"/>
                  <a:cs typeface="Times New Roman" panose="02020603050405020304" pitchFamily="18" charset="0"/>
                </a:rPr>
                <a:t>+ Huile [TRS2 </a:t>
              </a:r>
              <a:r>
                <a:rPr lang="fr-FR" altLang="fr-FR" sz="1200" spc="-50" dirty="0">
                  <a:latin typeface="+mj-lt"/>
                  <a:ea typeface="Times New Roman" panose="02020603050405020304" pitchFamily="18" charset="0"/>
                  <a:cs typeface="Times New Roman" panose="02020603050405020304" pitchFamily="18" charset="0"/>
                  <a:sym typeface="Webdings" panose="05030102010509060703" pitchFamily="18" charset="2"/>
                  <a:hlinkClick r:id="rId4"/>
                </a:rPr>
                <a:t></a:t>
              </a:r>
              <a:r>
                <a:rPr lang="fr-FR" altLang="fr-FR" sz="1200" spc="-50" dirty="0">
                  <a:latin typeface="+mj-lt"/>
                  <a:ea typeface="Times New Roman" panose="02020603050405020304" pitchFamily="18" charset="0"/>
                  <a:cs typeface="Times New Roman" panose="02020603050405020304" pitchFamily="18" charset="0"/>
                  <a:sym typeface="Webdings" panose="05030102010509060703" pitchFamily="18" charset="2"/>
                </a:rPr>
                <a:t> </a:t>
              </a:r>
              <a:r>
                <a:rPr lang="fr-FR" altLang="fr-FR" sz="1200" spc="-50" dirty="0">
                  <a:latin typeface="+mj-lt"/>
                  <a:ea typeface="Times New Roman" panose="02020603050405020304" pitchFamily="18" charset="0"/>
                  <a:cs typeface="Times New Roman" panose="02020603050405020304" pitchFamily="18" charset="0"/>
                </a:rPr>
                <a:t>0,5 L/ha ou </a:t>
              </a:r>
              <a:r>
                <a:rPr lang="fr-FR" altLang="fr-FR" sz="1200" b="1" dirty="0">
                  <a:latin typeface="+mj-lt"/>
                  <a:ea typeface="Times New Roman" panose="02020603050405020304" pitchFamily="18" charset="0"/>
                  <a:cs typeface="Times New Roman" panose="02020603050405020304" pitchFamily="18" charset="0"/>
                </a:rPr>
                <a:t>ADENDA </a:t>
              </a:r>
              <a:r>
                <a:rPr lang="fr-FR" altLang="fr-FR" sz="1200" dirty="0">
                  <a:latin typeface="+mj-lt"/>
                  <a:ea typeface="Times New Roman" panose="02020603050405020304" pitchFamily="18" charset="0"/>
                  <a:cs typeface="Times New Roman" panose="02020603050405020304" pitchFamily="18" charset="0"/>
                  <a:sym typeface="Webdings" panose="05030102010509060703" pitchFamily="18" charset="2"/>
                  <a:hlinkClick r:id="rId5"/>
                </a:rPr>
                <a:t></a:t>
              </a:r>
              <a:r>
                <a:rPr lang="fr-FR" altLang="fr-FR" sz="1200" dirty="0">
                  <a:latin typeface="+mj-lt"/>
                  <a:ea typeface="Times New Roman" panose="02020603050405020304" pitchFamily="18" charset="0"/>
                  <a:cs typeface="Times New Roman" panose="02020603050405020304" pitchFamily="18" charset="0"/>
                  <a:sym typeface="Webdings" panose="05030102010509060703" pitchFamily="18" charset="2"/>
                </a:rPr>
                <a:t> 0,5</a:t>
              </a:r>
              <a:r>
                <a:rPr lang="fr-FR" altLang="fr-FR" sz="1200" dirty="0">
                  <a:latin typeface="+mj-lt"/>
                  <a:ea typeface="Times New Roman" panose="02020603050405020304" pitchFamily="18" charset="0"/>
                  <a:cs typeface="Times New Roman" panose="02020603050405020304" pitchFamily="18" charset="0"/>
                </a:rPr>
                <a:t> L/ha] </a:t>
              </a:r>
              <a:r>
                <a:rPr lang="fr-FR" altLang="fr-FR" sz="1200" spc="-50" dirty="0">
                  <a:latin typeface="+mj-lt"/>
                  <a:ea typeface="Times New Roman" panose="02020603050405020304" pitchFamily="18" charset="0"/>
                  <a:cs typeface="Times New Roman" panose="02020603050405020304" pitchFamily="18" charset="0"/>
                </a:rPr>
                <a:t>+ </a:t>
              </a:r>
              <a:r>
                <a:rPr lang="fr-FR" altLang="fr-FR" sz="1200" b="1" spc="-50" dirty="0">
                  <a:latin typeface="+mj-lt"/>
                  <a:ea typeface="Times New Roman" panose="02020603050405020304" pitchFamily="18" charset="0"/>
                  <a:cs typeface="Times New Roman" panose="02020603050405020304" pitchFamily="18" charset="0"/>
                </a:rPr>
                <a:t>PHYDEAL</a:t>
              </a:r>
              <a:r>
                <a:rPr lang="fr-FR" altLang="fr-FR" sz="1200" spc="-50" dirty="0">
                  <a:latin typeface="+mj-lt"/>
                  <a:ea typeface="Times New Roman" panose="02020603050405020304" pitchFamily="18" charset="0"/>
                  <a:cs typeface="Times New Roman" panose="02020603050405020304" pitchFamily="18" charset="0"/>
                </a:rPr>
                <a:t> </a:t>
              </a:r>
              <a:r>
                <a:rPr lang="fr-FR" altLang="fr-FR" sz="1200" spc="-50" dirty="0">
                  <a:latin typeface="+mj-lt"/>
                  <a:ea typeface="Times New Roman" panose="02020603050405020304" pitchFamily="18" charset="0"/>
                  <a:cs typeface="Times New Roman" panose="02020603050405020304" pitchFamily="18" charset="0"/>
                  <a:sym typeface="Webdings" panose="05030102010509060703" pitchFamily="18" charset="2"/>
                  <a:hlinkClick r:id="rId14"/>
                </a:rPr>
                <a:t> </a:t>
              </a:r>
              <a:r>
                <a:rPr lang="fr-FR" altLang="fr-FR" sz="1200" spc="-50" dirty="0">
                  <a:latin typeface="+mj-lt"/>
                  <a:ea typeface="Times New Roman" panose="02020603050405020304" pitchFamily="18" charset="0"/>
                  <a:cs typeface="Times New Roman" panose="02020603050405020304" pitchFamily="18" charset="0"/>
                </a:rPr>
                <a:t>0,25 %</a:t>
              </a:r>
            </a:p>
            <a:p>
              <a:pPr marL="0" indent="0"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Si vulpin, ajouter </a:t>
              </a:r>
              <a:r>
                <a:rPr lang="fr-FR" altLang="fr-FR" sz="1200" b="1" dirty="0">
                  <a:latin typeface="+mj-lt"/>
                  <a:ea typeface="Times New Roman" panose="02020603050405020304" pitchFamily="18" charset="0"/>
                  <a:cs typeface="Times New Roman" panose="02020603050405020304" pitchFamily="18" charset="0"/>
                </a:rPr>
                <a:t>FENOVA SUPER </a:t>
              </a:r>
              <a:r>
                <a:rPr lang="fr-FR" altLang="fr-FR" sz="1200" dirty="0">
                  <a:ea typeface="Times New Roman" panose="02020603050405020304" pitchFamily="18" charset="0"/>
                  <a:cs typeface="Times New Roman" panose="02020603050405020304" pitchFamily="18" charset="0"/>
                  <a:sym typeface="Webdings" panose="05030102010509060703" pitchFamily="18" charset="2"/>
                  <a:hlinkClick r:id="rId15"/>
                </a:rPr>
                <a:t></a:t>
              </a:r>
              <a:r>
                <a:rPr lang="fr-FR" altLang="fr-FR" sz="1200" dirty="0">
                  <a:ea typeface="Times New Roman" panose="02020603050405020304" pitchFamily="18" charset="0"/>
                  <a:cs typeface="Times New Roman" panose="02020603050405020304" pitchFamily="18" charset="0"/>
                  <a:sym typeface="Webdings" panose="05030102010509060703" pitchFamily="18" charset="2"/>
                </a:rPr>
                <a:t> </a:t>
              </a:r>
              <a:r>
                <a:rPr lang="fr-FR" altLang="fr-FR" sz="1200" dirty="0">
                  <a:latin typeface="+mj-lt"/>
                  <a:ea typeface="Times New Roman" panose="02020603050405020304" pitchFamily="18" charset="0"/>
                  <a:cs typeface="Times New Roman" panose="02020603050405020304" pitchFamily="18" charset="0"/>
                </a:rPr>
                <a:t>1 L/ha</a:t>
              </a:r>
            </a:p>
          </p:txBody>
        </p:sp>
        <p:sp>
          <p:nvSpPr>
            <p:cNvPr id="30" name="Espace réservé du contenu 2">
              <a:extLst>
                <a:ext uri="{FF2B5EF4-FFF2-40B4-BE49-F238E27FC236}">
                  <a16:creationId xmlns:a16="http://schemas.microsoft.com/office/drawing/2014/main" id="{CC6B3C17-AAE1-436C-9634-5E2F6F92249D}"/>
                </a:ext>
              </a:extLst>
            </p:cNvPr>
            <p:cNvSpPr txBox="1">
              <a:spLocks/>
            </p:cNvSpPr>
            <p:nvPr/>
          </p:nvSpPr>
          <p:spPr>
            <a:xfrm>
              <a:off x="710054" y="3786163"/>
              <a:ext cx="6205514" cy="334950"/>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defTabSz="914400" eaLnBrk="0" fontAlgn="base" hangingPunct="0">
                <a:lnSpc>
                  <a:spcPct val="100000"/>
                </a:lnSpc>
                <a:spcBef>
                  <a:spcPct val="0"/>
                </a:spcBef>
                <a:spcAft>
                  <a:spcPct val="0"/>
                </a:spcAft>
                <a:buNone/>
              </a:pPr>
              <a:r>
                <a:rPr lang="fr-FR" altLang="fr-FR" sz="1200" u="sng" dirty="0">
                  <a:latin typeface="+mj-lt"/>
                  <a:ea typeface="Times New Roman" panose="02020603050405020304" pitchFamily="18" charset="0"/>
                  <a:cs typeface="Times New Roman" panose="02020603050405020304" pitchFamily="18" charset="0"/>
                </a:rPr>
                <a:t>Rattrapage graminées (ray-grass/vulpin) :  </a:t>
              </a:r>
            </a:p>
          </p:txBody>
        </p:sp>
        <p:sp>
          <p:nvSpPr>
            <p:cNvPr id="31" name="ZoneTexte 30">
              <a:extLst>
                <a:ext uri="{FF2B5EF4-FFF2-40B4-BE49-F238E27FC236}">
                  <a16:creationId xmlns:a16="http://schemas.microsoft.com/office/drawing/2014/main" id="{A30F0B47-FA1F-4A03-83A6-2F67FCCCADAE}"/>
                </a:ext>
              </a:extLst>
            </p:cNvPr>
            <p:cNvSpPr txBox="1"/>
            <p:nvPr/>
          </p:nvSpPr>
          <p:spPr>
            <a:xfrm>
              <a:off x="693141" y="3192586"/>
              <a:ext cx="5272166" cy="338554"/>
            </a:xfrm>
            <a:prstGeom prst="rect">
              <a:avLst/>
            </a:prstGeom>
            <a:noFill/>
          </p:spPr>
          <p:txBody>
            <a:bodyPr wrap="square" rtlCol="0">
              <a:spAutoFit/>
            </a:bodyPr>
            <a:lstStyle/>
            <a:p>
              <a:r>
                <a:rPr lang="fr-FR" sz="1600" b="1" dirty="0">
                  <a:solidFill>
                    <a:schemeClr val="accent6"/>
                  </a:solidFill>
                  <a:latin typeface="+mj-lt"/>
                </a:rPr>
                <a:t>Orge de printemps semée à l’automne</a:t>
              </a:r>
            </a:p>
          </p:txBody>
        </p:sp>
        <p:sp>
          <p:nvSpPr>
            <p:cNvPr id="32" name="ZoneTexte 31">
              <a:extLst>
                <a:ext uri="{FF2B5EF4-FFF2-40B4-BE49-F238E27FC236}">
                  <a16:creationId xmlns:a16="http://schemas.microsoft.com/office/drawing/2014/main" id="{DBBC9AD6-3B8F-41FD-9DCA-C20681244057}"/>
                </a:ext>
              </a:extLst>
            </p:cNvPr>
            <p:cNvSpPr txBox="1"/>
            <p:nvPr/>
          </p:nvSpPr>
          <p:spPr>
            <a:xfrm>
              <a:off x="718172" y="3504466"/>
              <a:ext cx="5272166" cy="307777"/>
            </a:xfrm>
            <a:prstGeom prst="rect">
              <a:avLst/>
            </a:prstGeom>
            <a:noFill/>
          </p:spPr>
          <p:txBody>
            <a:bodyPr wrap="square" rtlCol="0">
              <a:spAutoFit/>
            </a:bodyPr>
            <a:lstStyle/>
            <a:p>
              <a:r>
                <a:rPr lang="fr-FR" sz="1400" b="1" dirty="0">
                  <a:latin typeface="+mj-lt"/>
                </a:rPr>
                <a:t>Adventices</a:t>
              </a:r>
            </a:p>
          </p:txBody>
        </p:sp>
      </p:grpSp>
      <p:grpSp>
        <p:nvGrpSpPr>
          <p:cNvPr id="33" name="Groupe 32">
            <a:extLst>
              <a:ext uri="{FF2B5EF4-FFF2-40B4-BE49-F238E27FC236}">
                <a16:creationId xmlns:a16="http://schemas.microsoft.com/office/drawing/2014/main" id="{C010A8A7-9769-4C19-8F3B-C641479D53CB}"/>
              </a:ext>
            </a:extLst>
          </p:cNvPr>
          <p:cNvGrpSpPr/>
          <p:nvPr/>
        </p:nvGrpSpPr>
        <p:grpSpPr>
          <a:xfrm>
            <a:off x="799368" y="5178328"/>
            <a:ext cx="5549070" cy="890240"/>
            <a:chOff x="1052027" y="3337527"/>
            <a:chExt cx="5549070" cy="890240"/>
          </a:xfrm>
        </p:grpSpPr>
        <p:pic>
          <p:nvPicPr>
            <p:cNvPr id="34" name="Image 33">
              <a:extLst>
                <a:ext uri="{FF2B5EF4-FFF2-40B4-BE49-F238E27FC236}">
                  <a16:creationId xmlns:a16="http://schemas.microsoft.com/office/drawing/2014/main" id="{3345191D-E2BB-475D-B3FC-1C7DBF04D775}"/>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4889198" y="3493821"/>
              <a:ext cx="1367845" cy="596998"/>
            </a:xfrm>
            <a:prstGeom prst="rect">
              <a:avLst/>
            </a:prstGeom>
          </p:spPr>
        </p:pic>
        <p:sp>
          <p:nvSpPr>
            <p:cNvPr id="35" name="ZoneTexte 34">
              <a:extLst>
                <a:ext uri="{FF2B5EF4-FFF2-40B4-BE49-F238E27FC236}">
                  <a16:creationId xmlns:a16="http://schemas.microsoft.com/office/drawing/2014/main" id="{E3076AC4-E8BA-4003-8FF3-B383E1CBEC59}"/>
                </a:ext>
              </a:extLst>
            </p:cNvPr>
            <p:cNvSpPr txBox="1"/>
            <p:nvPr/>
          </p:nvSpPr>
          <p:spPr>
            <a:xfrm>
              <a:off x="1052027" y="3587781"/>
              <a:ext cx="4392549" cy="461665"/>
            </a:xfrm>
            <a:prstGeom prst="rect">
              <a:avLst/>
            </a:prstGeom>
            <a:noFill/>
          </p:spPr>
          <p:txBody>
            <a:bodyPr wrap="square" rtlCol="0">
              <a:spAutoFit/>
            </a:bodyPr>
            <a:lstStyle/>
            <a:p>
              <a:pPr algn="ctr"/>
              <a:r>
                <a:rPr lang="fr-FR" sz="1200" b="1" dirty="0">
                  <a:solidFill>
                    <a:srgbClr val="2773B8"/>
                  </a:solidFill>
                  <a:latin typeface="+mj-lt"/>
                  <a:sym typeface="Wingdings" panose="05000000000000000000" pitchFamily="2" charset="2"/>
                </a:rPr>
                <a:t>Retrouver les meilleures fenêtres d’application </a:t>
              </a:r>
            </a:p>
            <a:p>
              <a:pPr algn="ctr"/>
              <a:r>
                <a:rPr lang="fr-FR" sz="1200" b="1" dirty="0">
                  <a:solidFill>
                    <a:srgbClr val="2773B8"/>
                  </a:solidFill>
                  <a:latin typeface="+mj-lt"/>
                  <a:sym typeface="Wingdings" panose="05000000000000000000" pitchFamily="2" charset="2"/>
                </a:rPr>
                <a:t>herbicides pour la semaine (</a:t>
              </a:r>
              <a:r>
                <a:rPr lang="fr-FR" sz="1200" b="1" dirty="0">
                  <a:solidFill>
                    <a:srgbClr val="2773B8"/>
                  </a:solidFill>
                  <a:latin typeface="+mj-lt"/>
                  <a:sym typeface="Wingdings" panose="05000000000000000000" pitchFamily="2" charset="2"/>
                  <a:hlinkClick r:id="rId17"/>
                </a:rPr>
                <a:t>cliquer ici</a:t>
              </a:r>
              <a:r>
                <a:rPr lang="fr-FR" sz="1200" b="1" dirty="0">
                  <a:solidFill>
                    <a:srgbClr val="2773B8"/>
                  </a:solidFill>
                  <a:latin typeface="+mj-lt"/>
                  <a:sym typeface="Wingdings" panose="05000000000000000000" pitchFamily="2" charset="2"/>
                </a:rPr>
                <a:t>).</a:t>
              </a:r>
              <a:endParaRPr lang="fr-FR" sz="1200" b="1" dirty="0">
                <a:solidFill>
                  <a:srgbClr val="2773B8"/>
                </a:solidFill>
                <a:latin typeface="+mj-lt"/>
              </a:endParaRPr>
            </a:p>
          </p:txBody>
        </p:sp>
        <p:sp>
          <p:nvSpPr>
            <p:cNvPr id="36" name="Rectangle à coins arrondis 16">
              <a:extLst>
                <a:ext uri="{FF2B5EF4-FFF2-40B4-BE49-F238E27FC236}">
                  <a16:creationId xmlns:a16="http://schemas.microsoft.com/office/drawing/2014/main" id="{41DE8F73-D07C-4AB6-A028-195BDB88B4D0}"/>
                </a:ext>
              </a:extLst>
            </p:cNvPr>
            <p:cNvSpPr/>
            <p:nvPr/>
          </p:nvSpPr>
          <p:spPr>
            <a:xfrm>
              <a:off x="1546338" y="3546256"/>
              <a:ext cx="5054759" cy="544564"/>
            </a:xfrm>
            <a:prstGeom prst="roundRect">
              <a:avLst>
                <a:gd name="adj" fmla="val 9215"/>
              </a:avLst>
            </a:prstGeom>
            <a:noFill/>
            <a:ln w="19050">
              <a:solidFill>
                <a:srgbClr val="2773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7" name="Image 36">
              <a:extLst>
                <a:ext uri="{FF2B5EF4-FFF2-40B4-BE49-F238E27FC236}">
                  <a16:creationId xmlns:a16="http://schemas.microsoft.com/office/drawing/2014/main" id="{9EECFF1A-D264-40B5-87F7-65DEF6A61469}"/>
                </a:ext>
              </a:extLst>
            </p:cNvPr>
            <p:cNvPicPr>
              <a:picLocks noChangeAspect="1"/>
            </p:cNvPicPr>
            <p:nvPr/>
          </p:nvPicPr>
          <p:blipFill>
            <a:blip r:embed="rId2"/>
            <a:stretch>
              <a:fillRect/>
            </a:stretch>
          </p:blipFill>
          <p:spPr>
            <a:xfrm>
              <a:off x="1354651" y="3337527"/>
              <a:ext cx="400332" cy="400332"/>
            </a:xfrm>
            <a:prstGeom prst="rect">
              <a:avLst/>
            </a:prstGeom>
          </p:spPr>
        </p:pic>
        <p:pic>
          <p:nvPicPr>
            <p:cNvPr id="38" name="Image 37">
              <a:extLst>
                <a:ext uri="{FF2B5EF4-FFF2-40B4-BE49-F238E27FC236}">
                  <a16:creationId xmlns:a16="http://schemas.microsoft.com/office/drawing/2014/main" id="{7769F5C7-D369-40D5-84DA-7D9B26E75E1B}"/>
                </a:ext>
              </a:extLst>
            </p:cNvPr>
            <p:cNvPicPr>
              <a:picLocks noChangeAspect="1"/>
            </p:cNvPicPr>
            <p:nvPr/>
          </p:nvPicPr>
          <p:blipFill>
            <a:blip r:embed="rId18"/>
            <a:stretch>
              <a:fillRect/>
            </a:stretch>
          </p:blipFill>
          <p:spPr>
            <a:xfrm>
              <a:off x="6189703" y="3959116"/>
              <a:ext cx="268651" cy="268651"/>
            </a:xfrm>
            <a:prstGeom prst="rect">
              <a:avLst/>
            </a:prstGeom>
          </p:spPr>
        </p:pic>
        <p:pic>
          <p:nvPicPr>
            <p:cNvPr id="39" name="Image 38">
              <a:extLst>
                <a:ext uri="{FF2B5EF4-FFF2-40B4-BE49-F238E27FC236}">
                  <a16:creationId xmlns:a16="http://schemas.microsoft.com/office/drawing/2014/main" id="{E2D35282-47D2-495C-A6D6-EEF16D1389D9}"/>
                </a:ext>
              </a:extLst>
            </p:cNvPr>
            <p:cNvPicPr>
              <a:picLocks noChangeAspect="1"/>
            </p:cNvPicPr>
            <p:nvPr/>
          </p:nvPicPr>
          <p:blipFill>
            <a:blip r:embed="rId19"/>
            <a:stretch>
              <a:fillRect/>
            </a:stretch>
          </p:blipFill>
          <p:spPr>
            <a:xfrm>
              <a:off x="5511663" y="3956493"/>
              <a:ext cx="268651" cy="268651"/>
            </a:xfrm>
            <a:prstGeom prst="rect">
              <a:avLst/>
            </a:prstGeom>
          </p:spPr>
        </p:pic>
        <p:pic>
          <p:nvPicPr>
            <p:cNvPr id="40" name="Image 39">
              <a:extLst>
                <a:ext uri="{FF2B5EF4-FFF2-40B4-BE49-F238E27FC236}">
                  <a16:creationId xmlns:a16="http://schemas.microsoft.com/office/drawing/2014/main" id="{B5DFF376-5167-4910-BC7A-41D7A880CF56}"/>
                </a:ext>
              </a:extLst>
            </p:cNvPr>
            <p:cNvPicPr>
              <a:picLocks noChangeAspect="1"/>
            </p:cNvPicPr>
            <p:nvPr/>
          </p:nvPicPr>
          <p:blipFill>
            <a:blip r:embed="rId20"/>
            <a:stretch>
              <a:fillRect/>
            </a:stretch>
          </p:blipFill>
          <p:spPr>
            <a:xfrm>
              <a:off x="5853314" y="3959116"/>
              <a:ext cx="268651" cy="265699"/>
            </a:xfrm>
            <a:prstGeom prst="rect">
              <a:avLst/>
            </a:prstGeom>
          </p:spPr>
        </p:pic>
      </p:grpSp>
    </p:spTree>
    <p:extLst>
      <p:ext uri="{BB962C8B-B14F-4D97-AF65-F5344CB8AC3E}">
        <p14:creationId xmlns:p14="http://schemas.microsoft.com/office/powerpoint/2010/main" val="2926769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EF66A4DE-37FF-4BEA-9182-0895BF9F4583}"/>
              </a:ext>
            </a:extLst>
          </p:cNvPr>
          <p:cNvSpPr>
            <a:spLocks noGrp="1"/>
          </p:cNvSpPr>
          <p:nvPr>
            <p:ph type="sldNum" sz="quarter" idx="12"/>
          </p:nvPr>
        </p:nvSpPr>
        <p:spPr/>
        <p:txBody>
          <a:bodyPr/>
          <a:lstStyle/>
          <a:p>
            <a:fld id="{1614FB81-BBF8-4479-92EF-B55AD503E7BA}" type="slidenum">
              <a:rPr lang="fr-FR" smtClean="0"/>
              <a:t>6</a:t>
            </a:fld>
            <a:endParaRPr lang="fr-FR"/>
          </a:p>
        </p:txBody>
      </p:sp>
      <p:grpSp>
        <p:nvGrpSpPr>
          <p:cNvPr id="10" name="Groupe 9">
            <a:extLst>
              <a:ext uri="{FF2B5EF4-FFF2-40B4-BE49-F238E27FC236}">
                <a16:creationId xmlns:a16="http://schemas.microsoft.com/office/drawing/2014/main" id="{1A052A06-A121-444C-AA6C-D6DF9532FCA0}"/>
              </a:ext>
            </a:extLst>
          </p:cNvPr>
          <p:cNvGrpSpPr/>
          <p:nvPr/>
        </p:nvGrpSpPr>
        <p:grpSpPr>
          <a:xfrm>
            <a:off x="716336" y="1625788"/>
            <a:ext cx="6141664" cy="1504039"/>
            <a:chOff x="716336" y="3257818"/>
            <a:chExt cx="6141664" cy="1504039"/>
          </a:xfrm>
        </p:grpSpPr>
        <p:sp>
          <p:nvSpPr>
            <p:cNvPr id="3" name="ZoneTexte 2">
              <a:extLst>
                <a:ext uri="{FF2B5EF4-FFF2-40B4-BE49-F238E27FC236}">
                  <a16:creationId xmlns:a16="http://schemas.microsoft.com/office/drawing/2014/main" id="{034027B2-585F-4E11-8946-AA607C70AD02}"/>
                </a:ext>
              </a:extLst>
            </p:cNvPr>
            <p:cNvSpPr txBox="1"/>
            <p:nvPr/>
          </p:nvSpPr>
          <p:spPr>
            <a:xfrm>
              <a:off x="716336" y="3257818"/>
              <a:ext cx="5272166" cy="338554"/>
            </a:xfrm>
            <a:prstGeom prst="rect">
              <a:avLst/>
            </a:prstGeom>
            <a:noFill/>
          </p:spPr>
          <p:txBody>
            <a:bodyPr wrap="square" rtlCol="0">
              <a:spAutoFit/>
            </a:bodyPr>
            <a:lstStyle/>
            <a:p>
              <a:r>
                <a:rPr lang="fr-FR" sz="1600" b="1" dirty="0">
                  <a:solidFill>
                    <a:schemeClr val="accent6"/>
                  </a:solidFill>
                  <a:latin typeface="+mj-lt"/>
                </a:rPr>
                <a:t>Orge de printemps</a:t>
              </a:r>
            </a:p>
          </p:txBody>
        </p:sp>
        <p:sp>
          <p:nvSpPr>
            <p:cNvPr id="4" name="ZoneTexte 3">
              <a:extLst>
                <a:ext uri="{FF2B5EF4-FFF2-40B4-BE49-F238E27FC236}">
                  <a16:creationId xmlns:a16="http://schemas.microsoft.com/office/drawing/2014/main" id="{9E2B1894-B584-48F5-8B5F-BC96AC6174AC}"/>
                </a:ext>
              </a:extLst>
            </p:cNvPr>
            <p:cNvSpPr txBox="1"/>
            <p:nvPr/>
          </p:nvSpPr>
          <p:spPr>
            <a:xfrm>
              <a:off x="743515" y="3604012"/>
              <a:ext cx="5272166" cy="307777"/>
            </a:xfrm>
            <a:prstGeom prst="rect">
              <a:avLst/>
            </a:prstGeom>
            <a:noFill/>
          </p:spPr>
          <p:txBody>
            <a:bodyPr wrap="square" rtlCol="0">
              <a:spAutoFit/>
            </a:bodyPr>
            <a:lstStyle/>
            <a:p>
              <a:r>
                <a:rPr lang="fr-FR" sz="1400" b="1" dirty="0">
                  <a:latin typeface="+mj-lt"/>
                </a:rPr>
                <a:t>Fertilisation azotée</a:t>
              </a:r>
            </a:p>
          </p:txBody>
        </p:sp>
        <p:sp>
          <p:nvSpPr>
            <p:cNvPr id="5" name="Espace réservé du contenu 2">
              <a:extLst>
                <a:ext uri="{FF2B5EF4-FFF2-40B4-BE49-F238E27FC236}">
                  <a16:creationId xmlns:a16="http://schemas.microsoft.com/office/drawing/2014/main" id="{60CC3DC5-5C70-47E8-BDB1-BDBFA2B6EB9A}"/>
                </a:ext>
              </a:extLst>
            </p:cNvPr>
            <p:cNvSpPr txBox="1">
              <a:spLocks/>
            </p:cNvSpPr>
            <p:nvPr/>
          </p:nvSpPr>
          <p:spPr>
            <a:xfrm>
              <a:off x="1135640" y="4009535"/>
              <a:ext cx="5722360" cy="307777"/>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just" defTabSz="914400" eaLnBrk="0" fontAlgn="base" hangingPunct="0">
                <a:lnSpc>
                  <a:spcPct val="100000"/>
                </a:lnSpc>
                <a:spcBef>
                  <a:spcPct val="0"/>
                </a:spcBef>
                <a:spcAft>
                  <a:spcPct val="0"/>
                </a:spcAft>
                <a:buNone/>
              </a:pPr>
              <a:r>
                <a:rPr lang="fr-FR" altLang="fr-FR" sz="1200" b="1" dirty="0">
                  <a:latin typeface="+mj-lt"/>
                  <a:ea typeface="Times New Roman" panose="02020603050405020304" pitchFamily="18" charset="0"/>
                  <a:cs typeface="Times New Roman" panose="02020603050405020304" pitchFamily="18" charset="0"/>
                </a:rPr>
                <a:t>Si la dose totale n’a pas été apportée au semis, elle peut être apportée dès le stade 3 feuilles</a:t>
              </a:r>
              <a:endParaRPr lang="fr-FR" altLang="fr-FR" sz="1200" dirty="0">
                <a:latin typeface="+mj-lt"/>
                <a:ea typeface="Times New Roman" panose="02020603050405020304" pitchFamily="18" charset="0"/>
                <a:cs typeface="Times New Roman" panose="02020603050405020304" pitchFamily="18" charset="0"/>
              </a:endParaRPr>
            </a:p>
          </p:txBody>
        </p:sp>
        <p:pic>
          <p:nvPicPr>
            <p:cNvPr id="6" name="Image 5">
              <a:extLst>
                <a:ext uri="{FF2B5EF4-FFF2-40B4-BE49-F238E27FC236}">
                  <a16:creationId xmlns:a16="http://schemas.microsoft.com/office/drawing/2014/main" id="{4FFC80D8-DDC3-4BC2-9DAF-F32F92613963}"/>
                </a:ext>
              </a:extLst>
            </p:cNvPr>
            <p:cNvPicPr>
              <a:picLocks noChangeAspect="1"/>
            </p:cNvPicPr>
            <p:nvPr/>
          </p:nvPicPr>
          <p:blipFill>
            <a:blip r:embed="rId2"/>
            <a:stretch>
              <a:fillRect/>
            </a:stretch>
          </p:blipFill>
          <p:spPr>
            <a:xfrm>
              <a:off x="800701" y="4001424"/>
              <a:ext cx="324000" cy="324000"/>
            </a:xfrm>
            <a:prstGeom prst="rect">
              <a:avLst/>
            </a:prstGeom>
          </p:spPr>
        </p:pic>
        <p:sp>
          <p:nvSpPr>
            <p:cNvPr id="8" name="ZoneTexte 7">
              <a:extLst>
                <a:ext uri="{FF2B5EF4-FFF2-40B4-BE49-F238E27FC236}">
                  <a16:creationId xmlns:a16="http://schemas.microsoft.com/office/drawing/2014/main" id="{76B4E3A7-2D01-45D9-9FC4-74A776DCE6A3}"/>
                </a:ext>
              </a:extLst>
            </p:cNvPr>
            <p:cNvSpPr txBox="1"/>
            <p:nvPr/>
          </p:nvSpPr>
          <p:spPr>
            <a:xfrm>
              <a:off x="1124701" y="4461358"/>
              <a:ext cx="5670050" cy="276999"/>
            </a:xfrm>
            <a:prstGeom prst="rect">
              <a:avLst/>
            </a:prstGeom>
            <a:noFill/>
          </p:spPr>
          <p:txBody>
            <a:bodyPr wrap="square">
              <a:spAutoFit/>
            </a:bodyPr>
            <a:lstStyle/>
            <a:p>
              <a:r>
                <a:rPr lang="fr-FR" sz="1200" b="1" dirty="0">
                  <a:solidFill>
                    <a:srgbClr val="FF0000"/>
                  </a:solidFill>
                  <a:latin typeface="+mj-lt"/>
                </a:rPr>
                <a:t>Orge de </a:t>
              </a:r>
              <a:r>
                <a:rPr lang="fr-FR" sz="1200" b="1" dirty="0" err="1">
                  <a:solidFill>
                    <a:srgbClr val="FF0000"/>
                  </a:solidFill>
                  <a:latin typeface="+mj-lt"/>
                </a:rPr>
                <a:t>prts</a:t>
              </a:r>
              <a:r>
                <a:rPr lang="fr-FR" sz="1200" b="1" dirty="0">
                  <a:solidFill>
                    <a:srgbClr val="FF0000"/>
                  </a:solidFill>
                  <a:latin typeface="+mj-lt"/>
                </a:rPr>
                <a:t> : </a:t>
              </a:r>
              <a:r>
                <a:rPr lang="fr-FR" sz="1200" b="1" dirty="0" err="1">
                  <a:solidFill>
                    <a:srgbClr val="FF0000"/>
                  </a:solidFill>
                  <a:latin typeface="+mj-lt"/>
                </a:rPr>
                <a:t>fract</a:t>
              </a:r>
              <a:r>
                <a:rPr lang="fr-FR" sz="1200" b="1" dirty="0">
                  <a:solidFill>
                    <a:srgbClr val="FF0000"/>
                  </a:solidFill>
                  <a:latin typeface="+mj-lt"/>
                </a:rPr>
                <a:t>. mini en 2 apports sur dose totale &gt; 120 U</a:t>
              </a:r>
            </a:p>
          </p:txBody>
        </p:sp>
        <p:pic>
          <p:nvPicPr>
            <p:cNvPr id="9" name="Image 8">
              <a:extLst>
                <a:ext uri="{FF2B5EF4-FFF2-40B4-BE49-F238E27FC236}">
                  <a16:creationId xmlns:a16="http://schemas.microsoft.com/office/drawing/2014/main" id="{F10AECB1-25AE-4447-8D75-606C3350022D}"/>
                </a:ext>
              </a:extLst>
            </p:cNvPr>
            <p:cNvPicPr>
              <a:picLocks noChangeAspect="1"/>
            </p:cNvPicPr>
            <p:nvPr/>
          </p:nvPicPr>
          <p:blipFill>
            <a:blip r:embed="rId3"/>
            <a:stretch>
              <a:fillRect/>
            </a:stretch>
          </p:blipFill>
          <p:spPr>
            <a:xfrm>
              <a:off x="800701" y="4437857"/>
              <a:ext cx="324000" cy="324000"/>
            </a:xfrm>
            <a:prstGeom prst="rect">
              <a:avLst/>
            </a:prstGeom>
          </p:spPr>
        </p:pic>
      </p:grpSp>
      <p:grpSp>
        <p:nvGrpSpPr>
          <p:cNvPr id="11" name="Groupe 10">
            <a:extLst>
              <a:ext uri="{FF2B5EF4-FFF2-40B4-BE49-F238E27FC236}">
                <a16:creationId xmlns:a16="http://schemas.microsoft.com/office/drawing/2014/main" id="{9B240892-4973-4A73-8A06-00524459C463}"/>
              </a:ext>
            </a:extLst>
          </p:cNvPr>
          <p:cNvGrpSpPr/>
          <p:nvPr/>
        </p:nvGrpSpPr>
        <p:grpSpPr>
          <a:xfrm>
            <a:off x="716336" y="3273873"/>
            <a:ext cx="6215445" cy="3612850"/>
            <a:chOff x="652486" y="1630456"/>
            <a:chExt cx="6215445" cy="3612850"/>
          </a:xfrm>
        </p:grpSpPr>
        <p:sp>
          <p:nvSpPr>
            <p:cNvPr id="12" name="ZoneTexte 11">
              <a:extLst>
                <a:ext uri="{FF2B5EF4-FFF2-40B4-BE49-F238E27FC236}">
                  <a16:creationId xmlns:a16="http://schemas.microsoft.com/office/drawing/2014/main" id="{54C558BA-38C9-414B-9CA6-BE80965D718F}"/>
                </a:ext>
              </a:extLst>
            </p:cNvPr>
            <p:cNvSpPr txBox="1"/>
            <p:nvPr/>
          </p:nvSpPr>
          <p:spPr>
            <a:xfrm>
              <a:off x="652486" y="1630456"/>
              <a:ext cx="5272166" cy="338554"/>
            </a:xfrm>
            <a:prstGeom prst="rect">
              <a:avLst/>
            </a:prstGeom>
            <a:noFill/>
          </p:spPr>
          <p:txBody>
            <a:bodyPr wrap="square" rtlCol="0">
              <a:spAutoFit/>
            </a:bodyPr>
            <a:lstStyle/>
            <a:p>
              <a:r>
                <a:rPr lang="fr-FR" sz="1600" b="1" dirty="0">
                  <a:solidFill>
                    <a:schemeClr val="accent6"/>
                  </a:solidFill>
                  <a:latin typeface="+mj-lt"/>
                </a:rPr>
                <a:t>Betteraves</a:t>
              </a:r>
            </a:p>
          </p:txBody>
        </p:sp>
        <p:sp>
          <p:nvSpPr>
            <p:cNvPr id="13" name="ZoneTexte 12">
              <a:extLst>
                <a:ext uri="{FF2B5EF4-FFF2-40B4-BE49-F238E27FC236}">
                  <a16:creationId xmlns:a16="http://schemas.microsoft.com/office/drawing/2014/main" id="{AA4D317B-9A0B-42EB-97DC-AE058300FD52}"/>
                </a:ext>
              </a:extLst>
            </p:cNvPr>
            <p:cNvSpPr txBox="1"/>
            <p:nvPr/>
          </p:nvSpPr>
          <p:spPr>
            <a:xfrm>
              <a:off x="663372" y="1915686"/>
              <a:ext cx="5272166" cy="307777"/>
            </a:xfrm>
            <a:prstGeom prst="rect">
              <a:avLst/>
            </a:prstGeom>
            <a:noFill/>
          </p:spPr>
          <p:txBody>
            <a:bodyPr wrap="square" rtlCol="0">
              <a:spAutoFit/>
            </a:bodyPr>
            <a:lstStyle/>
            <a:p>
              <a:r>
                <a:rPr lang="fr-FR" sz="1400" b="1" dirty="0">
                  <a:latin typeface="+mj-lt"/>
                </a:rPr>
                <a:t>Semis</a:t>
              </a:r>
            </a:p>
          </p:txBody>
        </p:sp>
        <p:sp>
          <p:nvSpPr>
            <p:cNvPr id="14" name="Rectangle 13">
              <a:extLst>
                <a:ext uri="{FF2B5EF4-FFF2-40B4-BE49-F238E27FC236}">
                  <a16:creationId xmlns:a16="http://schemas.microsoft.com/office/drawing/2014/main" id="{ADE3C719-A9BF-455D-95BD-71562F1FE3BA}"/>
                </a:ext>
              </a:extLst>
            </p:cNvPr>
            <p:cNvSpPr/>
            <p:nvPr/>
          </p:nvSpPr>
          <p:spPr>
            <a:xfrm>
              <a:off x="652486" y="2212577"/>
              <a:ext cx="6205514" cy="1015663"/>
            </a:xfrm>
            <a:prstGeom prst="rect">
              <a:avLst/>
            </a:prstGeom>
          </p:spPr>
          <p:txBody>
            <a:bodyPr wrap="square">
              <a:spAutoFit/>
            </a:bodyPr>
            <a:lstStyle/>
            <a:p>
              <a:pPr algn="just"/>
              <a:r>
                <a:rPr lang="fr-FR" sz="1200" dirty="0">
                  <a:latin typeface="+mj-lt"/>
                </a:rPr>
                <a:t>Les semis continuent avec les conditions optimales de ces derniers jours. </a:t>
              </a:r>
            </a:p>
            <a:p>
              <a:pPr algn="just"/>
              <a:r>
                <a:rPr lang="fr-FR" sz="1200" dirty="0">
                  <a:latin typeface="+mj-lt"/>
                </a:rPr>
                <a:t>Les interventions de préparation du sol et semis devront être réalisées en un minimum de passages afin de limiter leur impact sur la structure du sol (une bonne structure du sol permet d’optimiser le développement racinaire de la plante et par la suite son alimentation en eau et en éléments minéraux). </a:t>
              </a:r>
            </a:p>
          </p:txBody>
        </p:sp>
        <p:sp>
          <p:nvSpPr>
            <p:cNvPr id="15" name="ZoneTexte 14">
              <a:extLst>
                <a:ext uri="{FF2B5EF4-FFF2-40B4-BE49-F238E27FC236}">
                  <a16:creationId xmlns:a16="http://schemas.microsoft.com/office/drawing/2014/main" id="{82730E16-4AF4-4CBA-8787-8268C1FF469D}"/>
                </a:ext>
              </a:extLst>
            </p:cNvPr>
            <p:cNvSpPr txBox="1"/>
            <p:nvPr/>
          </p:nvSpPr>
          <p:spPr>
            <a:xfrm>
              <a:off x="652486" y="3217354"/>
              <a:ext cx="5272166" cy="307777"/>
            </a:xfrm>
            <a:prstGeom prst="rect">
              <a:avLst/>
            </a:prstGeom>
            <a:noFill/>
          </p:spPr>
          <p:txBody>
            <a:bodyPr wrap="square" rtlCol="0">
              <a:spAutoFit/>
            </a:bodyPr>
            <a:lstStyle/>
            <a:p>
              <a:r>
                <a:rPr lang="fr-FR" sz="1400" b="1" dirty="0">
                  <a:latin typeface="+mj-lt"/>
                </a:rPr>
                <a:t>Adventices</a:t>
              </a:r>
            </a:p>
          </p:txBody>
        </p:sp>
        <p:sp>
          <p:nvSpPr>
            <p:cNvPr id="16" name="Rectangle 15">
              <a:extLst>
                <a:ext uri="{FF2B5EF4-FFF2-40B4-BE49-F238E27FC236}">
                  <a16:creationId xmlns:a16="http://schemas.microsoft.com/office/drawing/2014/main" id="{F5984B17-AA1A-4342-B9D0-EC8E6184F2EA}"/>
                </a:ext>
              </a:extLst>
            </p:cNvPr>
            <p:cNvSpPr/>
            <p:nvPr/>
          </p:nvSpPr>
          <p:spPr>
            <a:xfrm>
              <a:off x="676371" y="3520005"/>
              <a:ext cx="6131379" cy="461665"/>
            </a:xfrm>
            <a:prstGeom prst="rect">
              <a:avLst/>
            </a:prstGeom>
          </p:spPr>
          <p:txBody>
            <a:bodyPr wrap="square">
              <a:spAutoFit/>
            </a:bodyPr>
            <a:lstStyle/>
            <a:p>
              <a:pPr algn="just"/>
              <a:r>
                <a:rPr lang="fr-FR" sz="1200" dirty="0">
                  <a:latin typeface="+mj-lt"/>
                </a:rPr>
                <a:t>Pour les parcelles avec un fort risque graminées, une application +/- spécifique peut se justifier</a:t>
              </a:r>
            </a:p>
            <a:p>
              <a:pPr algn="just"/>
              <a:endParaRPr lang="fr-FR" sz="1200" dirty="0">
                <a:latin typeface="+mj-lt"/>
              </a:endParaRPr>
            </a:p>
          </p:txBody>
        </p:sp>
        <p:pic>
          <p:nvPicPr>
            <p:cNvPr id="17" name="Image 16">
              <a:extLst>
                <a:ext uri="{FF2B5EF4-FFF2-40B4-BE49-F238E27FC236}">
                  <a16:creationId xmlns:a16="http://schemas.microsoft.com/office/drawing/2014/main" id="{A4E4B4C6-7805-4AFA-9F04-57DDB8C7B030}"/>
                </a:ext>
              </a:extLst>
            </p:cNvPr>
            <p:cNvPicPr>
              <a:picLocks noChangeAspect="1"/>
            </p:cNvPicPr>
            <p:nvPr/>
          </p:nvPicPr>
          <p:blipFill>
            <a:blip r:embed="rId2"/>
            <a:stretch>
              <a:fillRect/>
            </a:stretch>
          </p:blipFill>
          <p:spPr>
            <a:xfrm>
              <a:off x="781397" y="3934679"/>
              <a:ext cx="324000" cy="324000"/>
            </a:xfrm>
            <a:prstGeom prst="rect">
              <a:avLst/>
            </a:prstGeom>
          </p:spPr>
        </p:pic>
        <p:sp>
          <p:nvSpPr>
            <p:cNvPr id="18" name="Espace réservé du contenu 2">
              <a:extLst>
                <a:ext uri="{FF2B5EF4-FFF2-40B4-BE49-F238E27FC236}">
                  <a16:creationId xmlns:a16="http://schemas.microsoft.com/office/drawing/2014/main" id="{5FA33D10-6217-46B1-AE39-49F0F990CAE0}"/>
                </a:ext>
              </a:extLst>
            </p:cNvPr>
            <p:cNvSpPr txBox="1">
              <a:spLocks/>
            </p:cNvSpPr>
            <p:nvPr/>
          </p:nvSpPr>
          <p:spPr>
            <a:xfrm>
              <a:off x="1105397" y="3843988"/>
              <a:ext cx="5752603" cy="484142"/>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En pré-semis incorporé : </a:t>
              </a:r>
              <a:r>
                <a:rPr lang="fr-FR" altLang="fr-FR" sz="1200" b="1" dirty="0">
                  <a:latin typeface="+mj-lt"/>
                  <a:ea typeface="Times New Roman" panose="02020603050405020304" pitchFamily="18" charset="0"/>
                  <a:cs typeface="Times New Roman" panose="02020603050405020304" pitchFamily="18" charset="0"/>
                </a:rPr>
                <a:t>AVADEX 480 </a:t>
              </a:r>
              <a:r>
                <a:rPr lang="fr-FR" altLang="fr-FR" sz="1200" dirty="0">
                  <a:ea typeface="Times New Roman" panose="02020603050405020304" pitchFamily="18" charset="0"/>
                  <a:cs typeface="Times New Roman" panose="02020603050405020304" pitchFamily="18" charset="0"/>
                  <a:sym typeface="Webdings" panose="05030102010509060703" pitchFamily="18" charset="2"/>
                  <a:hlinkClick r:id="rId4"/>
                </a:rPr>
                <a:t></a:t>
              </a:r>
              <a:r>
                <a:rPr lang="fr-FR" altLang="fr-FR" sz="1200" b="1" dirty="0">
                  <a:latin typeface="+mj-lt"/>
                  <a:ea typeface="Times New Roman" panose="02020603050405020304" pitchFamily="18" charset="0"/>
                  <a:cs typeface="Times New Roman" panose="02020603050405020304" pitchFamily="18" charset="0"/>
                </a:rPr>
                <a:t> </a:t>
              </a:r>
              <a:r>
                <a:rPr lang="fr-FR" altLang="fr-FR" sz="1200" dirty="0">
                  <a:latin typeface="+mj-lt"/>
                  <a:ea typeface="Times New Roman" panose="02020603050405020304" pitchFamily="18" charset="0"/>
                  <a:cs typeface="Times New Roman" panose="02020603050405020304" pitchFamily="18" charset="0"/>
                </a:rPr>
                <a:t>3 L/ha</a:t>
              </a:r>
            </a:p>
            <a:p>
              <a:pPr marL="0" lvl="0" indent="0"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En post semis </a:t>
              </a:r>
              <a:r>
                <a:rPr lang="fr-FR" altLang="fr-FR" sz="1200" dirty="0" err="1">
                  <a:latin typeface="+mj-lt"/>
                  <a:ea typeface="Times New Roman" panose="02020603050405020304" pitchFamily="18" charset="0"/>
                  <a:cs typeface="Times New Roman" panose="02020603050405020304" pitchFamily="18" charset="0"/>
                </a:rPr>
                <a:t>pré-levée</a:t>
              </a:r>
              <a:r>
                <a:rPr lang="fr-FR" altLang="fr-FR" sz="1200" dirty="0">
                  <a:latin typeface="+mj-lt"/>
                  <a:ea typeface="Times New Roman" panose="02020603050405020304" pitchFamily="18" charset="0"/>
                  <a:cs typeface="Times New Roman" panose="02020603050405020304" pitchFamily="18" charset="0"/>
                </a:rPr>
                <a:t> : </a:t>
              </a:r>
              <a:r>
                <a:rPr lang="fr-FR" altLang="fr-FR" sz="1200" b="1" dirty="0">
                  <a:latin typeface="+mj-lt"/>
                  <a:ea typeface="Times New Roman" panose="02020603050405020304" pitchFamily="18" charset="0"/>
                  <a:cs typeface="Times New Roman" panose="02020603050405020304" pitchFamily="18" charset="0"/>
                </a:rPr>
                <a:t>MERCANTOR GOLD/LECAR </a:t>
              </a:r>
              <a:r>
                <a:rPr lang="fr-FR" altLang="fr-FR" sz="1200" dirty="0">
                  <a:ea typeface="Times New Roman" panose="02020603050405020304" pitchFamily="18" charset="0"/>
                  <a:cs typeface="Times New Roman" panose="02020603050405020304" pitchFamily="18" charset="0"/>
                  <a:sym typeface="Webdings" panose="05030102010509060703" pitchFamily="18" charset="2"/>
                  <a:hlinkClick r:id="rId5"/>
                </a:rPr>
                <a:t></a:t>
              </a:r>
              <a:r>
                <a:rPr lang="fr-FR" altLang="fr-FR" sz="1200" dirty="0">
                  <a:ea typeface="Times New Roman" panose="02020603050405020304" pitchFamily="18" charset="0"/>
                  <a:cs typeface="Times New Roman" panose="02020603050405020304" pitchFamily="18" charset="0"/>
                  <a:sym typeface="Webdings" panose="05030102010509060703" pitchFamily="18" charset="2"/>
                  <a:hlinkClick r:id="rId4"/>
                </a:rPr>
                <a:t> </a:t>
              </a:r>
              <a:r>
                <a:rPr lang="fr-FR" altLang="fr-FR" sz="1200" dirty="0">
                  <a:latin typeface="+mj-lt"/>
                  <a:ea typeface="Times New Roman" panose="02020603050405020304" pitchFamily="18" charset="0"/>
                  <a:cs typeface="Times New Roman" panose="02020603050405020304" pitchFamily="18" charset="0"/>
                </a:rPr>
                <a:t>0,6 L/ha</a:t>
              </a:r>
            </a:p>
          </p:txBody>
        </p:sp>
        <p:pic>
          <p:nvPicPr>
            <p:cNvPr id="19" name="Image 18">
              <a:extLst>
                <a:ext uri="{FF2B5EF4-FFF2-40B4-BE49-F238E27FC236}">
                  <a16:creationId xmlns:a16="http://schemas.microsoft.com/office/drawing/2014/main" id="{AC89FEFD-EA45-487E-808F-C60A16234E84}"/>
                </a:ext>
              </a:extLst>
            </p:cNvPr>
            <p:cNvPicPr>
              <a:picLocks noChangeAspect="1"/>
            </p:cNvPicPr>
            <p:nvPr/>
          </p:nvPicPr>
          <p:blipFill>
            <a:blip r:embed="rId6"/>
            <a:stretch>
              <a:fillRect/>
            </a:stretch>
          </p:blipFill>
          <p:spPr>
            <a:xfrm>
              <a:off x="769556" y="4842197"/>
              <a:ext cx="322083" cy="324000"/>
            </a:xfrm>
            <a:prstGeom prst="rect">
              <a:avLst/>
            </a:prstGeom>
          </p:spPr>
        </p:pic>
        <p:sp>
          <p:nvSpPr>
            <p:cNvPr id="20" name="Espace réservé du contenu 2">
              <a:extLst>
                <a:ext uri="{FF2B5EF4-FFF2-40B4-BE49-F238E27FC236}">
                  <a16:creationId xmlns:a16="http://schemas.microsoft.com/office/drawing/2014/main" id="{1571CC19-8F13-4534-92DA-9D5B3113C486}"/>
                </a:ext>
              </a:extLst>
            </p:cNvPr>
            <p:cNvSpPr txBox="1">
              <a:spLocks/>
            </p:cNvSpPr>
            <p:nvPr/>
          </p:nvSpPr>
          <p:spPr>
            <a:xfrm>
              <a:off x="1093556" y="4765088"/>
              <a:ext cx="5752603" cy="47821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defTabSz="914400" eaLnBrk="0" fontAlgn="base" hangingPunct="0">
                <a:lnSpc>
                  <a:spcPct val="100000"/>
                </a:lnSpc>
                <a:spcBef>
                  <a:spcPct val="0"/>
                </a:spcBef>
                <a:spcAft>
                  <a:spcPct val="0"/>
                </a:spcAft>
                <a:buNone/>
              </a:pPr>
              <a:r>
                <a:rPr lang="fr-FR" altLang="fr-FR" sz="1200" b="1" dirty="0">
                  <a:solidFill>
                    <a:srgbClr val="FF0000"/>
                  </a:solidFill>
                  <a:latin typeface="+mj-lt"/>
                  <a:ea typeface="Times New Roman" panose="02020603050405020304" pitchFamily="18" charset="0"/>
                  <a:cs typeface="Times New Roman" panose="02020603050405020304" pitchFamily="18" charset="0"/>
                </a:rPr>
                <a:t>Plus vite le produit sera incorporé et plus l’efficacité sera préservée. Ne pas incorporer le produit trop profondément (3-5 premiers cm du sol)</a:t>
              </a:r>
              <a:endParaRPr lang="fr-FR" altLang="fr-FR" sz="1200" dirty="0">
                <a:solidFill>
                  <a:srgbClr val="FF0000"/>
                </a:solidFill>
                <a:latin typeface="+mj-lt"/>
                <a:ea typeface="Times New Roman" panose="02020603050405020304" pitchFamily="18" charset="0"/>
                <a:cs typeface="Times New Roman" panose="02020603050405020304" pitchFamily="18" charset="0"/>
              </a:endParaRPr>
            </a:p>
          </p:txBody>
        </p:sp>
        <p:sp>
          <p:nvSpPr>
            <p:cNvPr id="21" name="Rectangle 20">
              <a:extLst>
                <a:ext uri="{FF2B5EF4-FFF2-40B4-BE49-F238E27FC236}">
                  <a16:creationId xmlns:a16="http://schemas.microsoft.com/office/drawing/2014/main" id="{0BC9D4B1-DE34-44AC-8DE1-C2E21464F1A4}"/>
                </a:ext>
              </a:extLst>
            </p:cNvPr>
            <p:cNvSpPr/>
            <p:nvPr/>
          </p:nvSpPr>
          <p:spPr>
            <a:xfrm>
              <a:off x="1117901" y="4435170"/>
              <a:ext cx="5750030" cy="276999"/>
            </a:xfrm>
            <a:prstGeom prst="rect">
              <a:avLst/>
            </a:prstGeom>
          </p:spPr>
          <p:txBody>
            <a:bodyPr wrap="square">
              <a:spAutoFit/>
            </a:bodyPr>
            <a:lstStyle/>
            <a:p>
              <a:r>
                <a:rPr lang="fr-FR" sz="1200" dirty="0">
                  <a:latin typeface="+mj-lt"/>
                </a:rPr>
                <a:t>Désherber les cultures au moyen d’un outil de désherbage mécanique (plus de détails </a:t>
              </a:r>
              <a:r>
                <a:rPr lang="fr-FR" sz="1200" dirty="0">
                  <a:latin typeface="+mj-lt"/>
                  <a:hlinkClick r:id="rId7"/>
                </a:rPr>
                <a:t>ici</a:t>
              </a:r>
              <a:r>
                <a:rPr lang="fr-FR" sz="1200" dirty="0">
                  <a:latin typeface="+mj-lt"/>
                </a:rPr>
                <a:t>)</a:t>
              </a:r>
            </a:p>
          </p:txBody>
        </p:sp>
        <p:pic>
          <p:nvPicPr>
            <p:cNvPr id="22" name="Image 21">
              <a:extLst>
                <a:ext uri="{FF2B5EF4-FFF2-40B4-BE49-F238E27FC236}">
                  <a16:creationId xmlns:a16="http://schemas.microsoft.com/office/drawing/2014/main" id="{852966C7-7F94-4C56-B69B-665291BCBD96}"/>
                </a:ext>
              </a:extLst>
            </p:cNvPr>
            <p:cNvPicPr>
              <a:picLocks noChangeAspect="1"/>
            </p:cNvPicPr>
            <p:nvPr/>
          </p:nvPicPr>
          <p:blipFill>
            <a:blip r:embed="rId8"/>
            <a:stretch>
              <a:fillRect/>
            </a:stretch>
          </p:blipFill>
          <p:spPr>
            <a:xfrm>
              <a:off x="778274" y="4409126"/>
              <a:ext cx="324000" cy="325301"/>
            </a:xfrm>
            <a:prstGeom prst="rect">
              <a:avLst/>
            </a:prstGeom>
          </p:spPr>
        </p:pic>
      </p:grpSp>
      <p:grpSp>
        <p:nvGrpSpPr>
          <p:cNvPr id="23" name="Groupe 22">
            <a:extLst>
              <a:ext uri="{FF2B5EF4-FFF2-40B4-BE49-F238E27FC236}">
                <a16:creationId xmlns:a16="http://schemas.microsoft.com/office/drawing/2014/main" id="{3A58AE5E-024A-4D0C-B180-AB4287B9CB58}"/>
              </a:ext>
            </a:extLst>
          </p:cNvPr>
          <p:cNvGrpSpPr/>
          <p:nvPr/>
        </p:nvGrpSpPr>
        <p:grpSpPr>
          <a:xfrm>
            <a:off x="716336" y="7159226"/>
            <a:ext cx="5549070" cy="890240"/>
            <a:chOff x="1052027" y="3337527"/>
            <a:chExt cx="5549070" cy="890240"/>
          </a:xfrm>
        </p:grpSpPr>
        <p:pic>
          <p:nvPicPr>
            <p:cNvPr id="24" name="Image 23">
              <a:extLst>
                <a:ext uri="{FF2B5EF4-FFF2-40B4-BE49-F238E27FC236}">
                  <a16:creationId xmlns:a16="http://schemas.microsoft.com/office/drawing/2014/main" id="{E16B6992-D088-4F57-B98B-1F39519084F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889198" y="3493821"/>
              <a:ext cx="1367845" cy="596998"/>
            </a:xfrm>
            <a:prstGeom prst="rect">
              <a:avLst/>
            </a:prstGeom>
          </p:spPr>
        </p:pic>
        <p:sp>
          <p:nvSpPr>
            <p:cNvPr id="25" name="ZoneTexte 24">
              <a:extLst>
                <a:ext uri="{FF2B5EF4-FFF2-40B4-BE49-F238E27FC236}">
                  <a16:creationId xmlns:a16="http://schemas.microsoft.com/office/drawing/2014/main" id="{B1C6C848-C462-4D1C-8BBC-1E59B0E271D3}"/>
                </a:ext>
              </a:extLst>
            </p:cNvPr>
            <p:cNvSpPr txBox="1"/>
            <p:nvPr/>
          </p:nvSpPr>
          <p:spPr>
            <a:xfrm>
              <a:off x="1052027" y="3587781"/>
              <a:ext cx="4392549" cy="461665"/>
            </a:xfrm>
            <a:prstGeom prst="rect">
              <a:avLst/>
            </a:prstGeom>
            <a:noFill/>
          </p:spPr>
          <p:txBody>
            <a:bodyPr wrap="square" rtlCol="0">
              <a:spAutoFit/>
            </a:bodyPr>
            <a:lstStyle/>
            <a:p>
              <a:pPr algn="ctr"/>
              <a:r>
                <a:rPr lang="fr-FR" sz="1200" b="1" dirty="0">
                  <a:solidFill>
                    <a:srgbClr val="2773B8"/>
                  </a:solidFill>
                  <a:latin typeface="+mj-lt"/>
                  <a:sym typeface="Wingdings" panose="05000000000000000000" pitchFamily="2" charset="2"/>
                </a:rPr>
                <a:t>Retrouver les meilleures fenêtres d’application </a:t>
              </a:r>
            </a:p>
            <a:p>
              <a:pPr algn="ctr"/>
              <a:r>
                <a:rPr lang="fr-FR" sz="1200" b="1" dirty="0">
                  <a:solidFill>
                    <a:srgbClr val="2773B8"/>
                  </a:solidFill>
                  <a:latin typeface="+mj-lt"/>
                  <a:sym typeface="Wingdings" panose="05000000000000000000" pitchFamily="2" charset="2"/>
                </a:rPr>
                <a:t>herbicides pour la semaine (</a:t>
              </a:r>
              <a:r>
                <a:rPr lang="fr-FR" sz="1200" b="1" dirty="0">
                  <a:solidFill>
                    <a:srgbClr val="2773B8"/>
                  </a:solidFill>
                  <a:latin typeface="+mj-lt"/>
                  <a:sym typeface="Wingdings" panose="05000000000000000000" pitchFamily="2" charset="2"/>
                  <a:hlinkClick r:id="rId10"/>
                </a:rPr>
                <a:t>cliquer ici</a:t>
              </a:r>
              <a:r>
                <a:rPr lang="fr-FR" sz="1200" b="1" dirty="0">
                  <a:solidFill>
                    <a:srgbClr val="2773B8"/>
                  </a:solidFill>
                  <a:latin typeface="+mj-lt"/>
                  <a:sym typeface="Wingdings" panose="05000000000000000000" pitchFamily="2" charset="2"/>
                </a:rPr>
                <a:t>).</a:t>
              </a:r>
              <a:endParaRPr lang="fr-FR" sz="1200" b="1" dirty="0">
                <a:solidFill>
                  <a:srgbClr val="2773B8"/>
                </a:solidFill>
                <a:latin typeface="+mj-lt"/>
              </a:endParaRPr>
            </a:p>
          </p:txBody>
        </p:sp>
        <p:sp>
          <p:nvSpPr>
            <p:cNvPr id="26" name="Rectangle à coins arrondis 16">
              <a:extLst>
                <a:ext uri="{FF2B5EF4-FFF2-40B4-BE49-F238E27FC236}">
                  <a16:creationId xmlns:a16="http://schemas.microsoft.com/office/drawing/2014/main" id="{9822B471-7929-4313-BC45-7667066B0DEA}"/>
                </a:ext>
              </a:extLst>
            </p:cNvPr>
            <p:cNvSpPr/>
            <p:nvPr/>
          </p:nvSpPr>
          <p:spPr>
            <a:xfrm>
              <a:off x="1546338" y="3546256"/>
              <a:ext cx="5054759" cy="544564"/>
            </a:xfrm>
            <a:prstGeom prst="roundRect">
              <a:avLst>
                <a:gd name="adj" fmla="val 9215"/>
              </a:avLst>
            </a:prstGeom>
            <a:noFill/>
            <a:ln w="19050">
              <a:solidFill>
                <a:srgbClr val="2773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7" name="Image 26">
              <a:extLst>
                <a:ext uri="{FF2B5EF4-FFF2-40B4-BE49-F238E27FC236}">
                  <a16:creationId xmlns:a16="http://schemas.microsoft.com/office/drawing/2014/main" id="{A7890BE9-776D-45AB-BFD4-8BAEE332A929}"/>
                </a:ext>
              </a:extLst>
            </p:cNvPr>
            <p:cNvPicPr>
              <a:picLocks noChangeAspect="1"/>
            </p:cNvPicPr>
            <p:nvPr/>
          </p:nvPicPr>
          <p:blipFill>
            <a:blip r:embed="rId2"/>
            <a:stretch>
              <a:fillRect/>
            </a:stretch>
          </p:blipFill>
          <p:spPr>
            <a:xfrm>
              <a:off x="1354651" y="3337527"/>
              <a:ext cx="400332" cy="400332"/>
            </a:xfrm>
            <a:prstGeom prst="rect">
              <a:avLst/>
            </a:prstGeom>
          </p:spPr>
        </p:pic>
        <p:pic>
          <p:nvPicPr>
            <p:cNvPr id="28" name="Image 27">
              <a:extLst>
                <a:ext uri="{FF2B5EF4-FFF2-40B4-BE49-F238E27FC236}">
                  <a16:creationId xmlns:a16="http://schemas.microsoft.com/office/drawing/2014/main" id="{7ECBD2C4-42BD-4BEA-8D94-7248F648BB07}"/>
                </a:ext>
              </a:extLst>
            </p:cNvPr>
            <p:cNvPicPr>
              <a:picLocks noChangeAspect="1"/>
            </p:cNvPicPr>
            <p:nvPr/>
          </p:nvPicPr>
          <p:blipFill>
            <a:blip r:embed="rId11"/>
            <a:stretch>
              <a:fillRect/>
            </a:stretch>
          </p:blipFill>
          <p:spPr>
            <a:xfrm>
              <a:off x="6189703" y="3959116"/>
              <a:ext cx="268651" cy="268651"/>
            </a:xfrm>
            <a:prstGeom prst="rect">
              <a:avLst/>
            </a:prstGeom>
          </p:spPr>
        </p:pic>
        <p:pic>
          <p:nvPicPr>
            <p:cNvPr id="29" name="Image 28">
              <a:extLst>
                <a:ext uri="{FF2B5EF4-FFF2-40B4-BE49-F238E27FC236}">
                  <a16:creationId xmlns:a16="http://schemas.microsoft.com/office/drawing/2014/main" id="{793D308B-6360-4BD2-B9D2-304DE1F082EE}"/>
                </a:ext>
              </a:extLst>
            </p:cNvPr>
            <p:cNvPicPr>
              <a:picLocks noChangeAspect="1"/>
            </p:cNvPicPr>
            <p:nvPr/>
          </p:nvPicPr>
          <p:blipFill>
            <a:blip r:embed="rId12"/>
            <a:stretch>
              <a:fillRect/>
            </a:stretch>
          </p:blipFill>
          <p:spPr>
            <a:xfrm>
              <a:off x="5511663" y="3956493"/>
              <a:ext cx="268651" cy="268651"/>
            </a:xfrm>
            <a:prstGeom prst="rect">
              <a:avLst/>
            </a:prstGeom>
          </p:spPr>
        </p:pic>
        <p:pic>
          <p:nvPicPr>
            <p:cNvPr id="30" name="Image 29">
              <a:extLst>
                <a:ext uri="{FF2B5EF4-FFF2-40B4-BE49-F238E27FC236}">
                  <a16:creationId xmlns:a16="http://schemas.microsoft.com/office/drawing/2014/main" id="{EA94BD9F-6483-44ED-B5C7-BFEF9ACC7E24}"/>
                </a:ext>
              </a:extLst>
            </p:cNvPr>
            <p:cNvPicPr>
              <a:picLocks noChangeAspect="1"/>
            </p:cNvPicPr>
            <p:nvPr/>
          </p:nvPicPr>
          <p:blipFill>
            <a:blip r:embed="rId13"/>
            <a:stretch>
              <a:fillRect/>
            </a:stretch>
          </p:blipFill>
          <p:spPr>
            <a:xfrm>
              <a:off x="5853314" y="3959116"/>
              <a:ext cx="268651" cy="265699"/>
            </a:xfrm>
            <a:prstGeom prst="rect">
              <a:avLst/>
            </a:prstGeom>
          </p:spPr>
        </p:pic>
      </p:grpSp>
    </p:spTree>
    <p:extLst>
      <p:ext uri="{BB962C8B-B14F-4D97-AF65-F5344CB8AC3E}">
        <p14:creationId xmlns:p14="http://schemas.microsoft.com/office/powerpoint/2010/main" val="11915432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1614FB81-BBF8-4479-92EF-B55AD503E7BA}" type="slidenum">
              <a:rPr lang="fr-FR" smtClean="0"/>
              <a:t>7</a:t>
            </a:fld>
            <a:endParaRPr lang="fr-FR"/>
          </a:p>
        </p:txBody>
      </p:sp>
      <p:sp>
        <p:nvSpPr>
          <p:cNvPr id="14" name="ZoneTexte 13"/>
          <p:cNvSpPr txBox="1"/>
          <p:nvPr/>
        </p:nvSpPr>
        <p:spPr>
          <a:xfrm>
            <a:off x="717800" y="5715547"/>
            <a:ext cx="5272166" cy="307777"/>
          </a:xfrm>
          <a:prstGeom prst="rect">
            <a:avLst/>
          </a:prstGeom>
          <a:noFill/>
        </p:spPr>
        <p:txBody>
          <a:bodyPr wrap="square" rtlCol="0">
            <a:spAutoFit/>
          </a:bodyPr>
          <a:lstStyle/>
          <a:p>
            <a:r>
              <a:rPr lang="fr-FR" sz="1400" b="1" dirty="0">
                <a:latin typeface="+mj-lt"/>
              </a:rPr>
              <a:t>Semis des silos</a:t>
            </a:r>
          </a:p>
        </p:txBody>
      </p:sp>
      <p:sp>
        <p:nvSpPr>
          <p:cNvPr id="15" name="Rectangle 14"/>
          <p:cNvSpPr/>
          <p:nvPr/>
        </p:nvSpPr>
        <p:spPr>
          <a:xfrm>
            <a:off x="709029" y="5961445"/>
            <a:ext cx="6205514" cy="461665"/>
          </a:xfrm>
          <a:prstGeom prst="rect">
            <a:avLst/>
          </a:prstGeom>
        </p:spPr>
        <p:txBody>
          <a:bodyPr wrap="square">
            <a:spAutoFit/>
          </a:bodyPr>
          <a:lstStyle/>
          <a:p>
            <a:pPr algn="just"/>
            <a:r>
              <a:rPr lang="fr-FR" sz="1200" dirty="0">
                <a:latin typeface="+mj-lt"/>
              </a:rPr>
              <a:t>Les emplacements des futurs silos peuvent d’ores et déjà être semés. Pour cela, nous vous conseillons la variété de fétuque Tomahawk 25 kg/ha</a:t>
            </a:r>
          </a:p>
        </p:txBody>
      </p:sp>
      <p:grpSp>
        <p:nvGrpSpPr>
          <p:cNvPr id="30" name="Groupe 29"/>
          <p:cNvGrpSpPr/>
          <p:nvPr/>
        </p:nvGrpSpPr>
        <p:grpSpPr>
          <a:xfrm>
            <a:off x="709029" y="1810430"/>
            <a:ext cx="6314373" cy="2761570"/>
            <a:chOff x="676371" y="4915177"/>
            <a:chExt cx="6314373" cy="2761570"/>
          </a:xfrm>
        </p:grpSpPr>
        <p:grpSp>
          <p:nvGrpSpPr>
            <p:cNvPr id="25" name="Groupe 24"/>
            <p:cNvGrpSpPr/>
            <p:nvPr/>
          </p:nvGrpSpPr>
          <p:grpSpPr>
            <a:xfrm>
              <a:off x="676371" y="4915177"/>
              <a:ext cx="6314373" cy="2144571"/>
              <a:chOff x="8633829" y="3446204"/>
              <a:chExt cx="6314373" cy="2144571"/>
            </a:xfrm>
          </p:grpSpPr>
          <p:sp>
            <p:nvSpPr>
              <p:cNvPr id="7" name="Rectangle 6"/>
              <p:cNvSpPr/>
              <p:nvPr/>
            </p:nvSpPr>
            <p:spPr>
              <a:xfrm>
                <a:off x="8633829" y="3446204"/>
                <a:ext cx="6131379" cy="1015663"/>
              </a:xfrm>
              <a:prstGeom prst="rect">
                <a:avLst/>
              </a:prstGeom>
            </p:spPr>
            <p:txBody>
              <a:bodyPr wrap="square">
                <a:spAutoFit/>
              </a:bodyPr>
              <a:lstStyle/>
              <a:p>
                <a:pPr algn="just"/>
                <a:r>
                  <a:rPr lang="fr-FR" sz="1200" dirty="0">
                    <a:latin typeface="+mj-lt"/>
                  </a:rPr>
                  <a:t>Sur les parcelles où il est prévu un traitement de prélevée soit pour des risques d’</a:t>
                </a:r>
                <a:r>
                  <a:rPr lang="fr-FR" sz="1200" dirty="0" err="1">
                    <a:latin typeface="+mj-lt"/>
                  </a:rPr>
                  <a:t>ombélifères</a:t>
                </a:r>
                <a:r>
                  <a:rPr lang="fr-FR" sz="1200" dirty="0">
                    <a:latin typeface="+mj-lt"/>
                  </a:rPr>
                  <a:t> ou de matricaires : ne pas substituer ce traitement par les applications de post-levée moins performantes (les traitements de post-levée sont moins efficaces et aussi moins sélectifs de la culture). </a:t>
                </a:r>
              </a:p>
              <a:p>
                <a:pPr algn="just"/>
                <a:endParaRPr lang="fr-FR" sz="1200" dirty="0">
                  <a:latin typeface="+mj-lt"/>
                </a:endParaRPr>
              </a:p>
            </p:txBody>
          </p:sp>
          <p:sp>
            <p:nvSpPr>
              <p:cNvPr id="8" name="Rectangle 7"/>
              <p:cNvSpPr/>
              <p:nvPr/>
            </p:nvSpPr>
            <p:spPr>
              <a:xfrm>
                <a:off x="9064473" y="4359463"/>
                <a:ext cx="5883729" cy="276999"/>
              </a:xfrm>
              <a:prstGeom prst="rect">
                <a:avLst/>
              </a:prstGeom>
            </p:spPr>
            <p:txBody>
              <a:bodyPr wrap="square">
                <a:spAutoFit/>
              </a:bodyPr>
              <a:lstStyle/>
              <a:p>
                <a:r>
                  <a:rPr lang="fr-FR" sz="1200" u="sng" dirty="0">
                    <a:latin typeface="+mj-lt"/>
                  </a:rPr>
                  <a:t>Ombellifères </a:t>
                </a:r>
                <a:r>
                  <a:rPr lang="fr-FR" sz="1200" dirty="0">
                    <a:latin typeface="+mj-lt"/>
                  </a:rPr>
                  <a:t>: </a:t>
                </a:r>
                <a:r>
                  <a:rPr lang="fr-FR" sz="1200" b="1" dirty="0">
                    <a:latin typeface="+mj-lt"/>
                  </a:rPr>
                  <a:t>KEZURO </a:t>
                </a:r>
                <a:r>
                  <a:rPr lang="fr-FR" altLang="fr-FR" sz="1200" spc="-30" dirty="0">
                    <a:ea typeface="Times New Roman" panose="02020603050405020304" pitchFamily="18" charset="0"/>
                    <a:cs typeface="Times New Roman" panose="02020603050405020304" pitchFamily="18" charset="0"/>
                    <a:sym typeface="Webdings" panose="05030102010509060703" pitchFamily="18" charset="2"/>
                    <a:hlinkClick r:id="rId2"/>
                  </a:rPr>
                  <a:t></a:t>
                </a:r>
                <a:r>
                  <a:rPr lang="fr-FR" altLang="fr-FR" sz="1200" spc="-30" dirty="0">
                    <a:ea typeface="Times New Roman" panose="02020603050405020304" pitchFamily="18" charset="0"/>
                    <a:cs typeface="Times New Roman" panose="02020603050405020304" pitchFamily="18" charset="0"/>
                    <a:sym typeface="Webdings" panose="05030102010509060703" pitchFamily="18" charset="2"/>
                  </a:rPr>
                  <a:t> </a:t>
                </a:r>
                <a:r>
                  <a:rPr lang="fr-FR" sz="1200" dirty="0">
                    <a:latin typeface="+mj-lt"/>
                  </a:rPr>
                  <a:t>2,5 L/ha</a:t>
                </a:r>
              </a:p>
            </p:txBody>
          </p:sp>
          <p:pic>
            <p:nvPicPr>
              <p:cNvPr id="9" name="Image 8"/>
              <p:cNvPicPr>
                <a:picLocks noChangeAspect="1"/>
              </p:cNvPicPr>
              <p:nvPr/>
            </p:nvPicPr>
            <p:blipFill>
              <a:blip r:embed="rId3"/>
              <a:stretch>
                <a:fillRect/>
              </a:stretch>
            </p:blipFill>
            <p:spPr>
              <a:xfrm>
                <a:off x="8759672" y="4370349"/>
                <a:ext cx="324000" cy="324000"/>
              </a:xfrm>
              <a:prstGeom prst="rect">
                <a:avLst/>
              </a:prstGeom>
            </p:spPr>
          </p:pic>
          <p:sp>
            <p:nvSpPr>
              <p:cNvPr id="16" name="Rectangle 15"/>
              <p:cNvSpPr/>
              <p:nvPr/>
            </p:nvSpPr>
            <p:spPr>
              <a:xfrm>
                <a:off x="9053587" y="4835034"/>
                <a:ext cx="5883729" cy="276999"/>
              </a:xfrm>
              <a:prstGeom prst="rect">
                <a:avLst/>
              </a:prstGeom>
            </p:spPr>
            <p:txBody>
              <a:bodyPr wrap="square">
                <a:spAutoFit/>
              </a:bodyPr>
              <a:lstStyle/>
              <a:p>
                <a:r>
                  <a:rPr lang="fr-FR" sz="1200" u="sng" dirty="0">
                    <a:latin typeface="+mj-lt"/>
                  </a:rPr>
                  <a:t>Gaillet, mercuriale, morelle, fumeterre</a:t>
                </a:r>
                <a:r>
                  <a:rPr lang="fr-FR" sz="1200" dirty="0">
                    <a:latin typeface="+mj-lt"/>
                  </a:rPr>
                  <a:t> : </a:t>
                </a:r>
                <a:r>
                  <a:rPr lang="fr-FR" sz="1200" b="1" dirty="0">
                    <a:latin typeface="+mj-lt"/>
                  </a:rPr>
                  <a:t>KEZURO </a:t>
                </a:r>
                <a:r>
                  <a:rPr lang="fr-FR" altLang="fr-FR" sz="1200" spc="-30" dirty="0">
                    <a:ea typeface="Times New Roman" panose="02020603050405020304" pitchFamily="18" charset="0"/>
                    <a:cs typeface="Times New Roman" panose="02020603050405020304" pitchFamily="18" charset="0"/>
                    <a:sym typeface="Webdings" panose="05030102010509060703" pitchFamily="18" charset="2"/>
                    <a:hlinkClick r:id="rId2"/>
                  </a:rPr>
                  <a:t> </a:t>
                </a:r>
                <a:r>
                  <a:rPr lang="fr-FR" sz="1200" dirty="0">
                    <a:latin typeface="+mj-lt"/>
                  </a:rPr>
                  <a:t>2 L/ha + </a:t>
                </a:r>
                <a:r>
                  <a:rPr lang="fr-FR" sz="1200" b="1" dirty="0">
                    <a:latin typeface="+mj-lt"/>
                  </a:rPr>
                  <a:t>TORNADO SC </a:t>
                </a:r>
                <a:r>
                  <a:rPr lang="fr-FR" altLang="fr-FR" sz="1200" spc="-30" dirty="0">
                    <a:ea typeface="Times New Roman" panose="02020603050405020304" pitchFamily="18" charset="0"/>
                    <a:cs typeface="Times New Roman" panose="02020603050405020304" pitchFamily="18" charset="0"/>
                    <a:sym typeface="Webdings" panose="05030102010509060703" pitchFamily="18" charset="2"/>
                    <a:hlinkClick r:id="rId4"/>
                  </a:rPr>
                  <a:t></a:t>
                </a:r>
                <a:r>
                  <a:rPr lang="fr-FR" altLang="fr-FR" sz="1200" spc="-30" dirty="0">
                    <a:ea typeface="Times New Roman" panose="02020603050405020304" pitchFamily="18" charset="0"/>
                    <a:cs typeface="Times New Roman" panose="02020603050405020304" pitchFamily="18" charset="0"/>
                    <a:sym typeface="Webdings" panose="05030102010509060703" pitchFamily="18" charset="2"/>
                    <a:hlinkClick r:id="rId2"/>
                  </a:rPr>
                  <a:t> </a:t>
                </a:r>
                <a:r>
                  <a:rPr lang="fr-FR" sz="1200" dirty="0">
                    <a:latin typeface="+mj-lt"/>
                  </a:rPr>
                  <a:t>1 L/ha </a:t>
                </a:r>
              </a:p>
            </p:txBody>
          </p:sp>
          <p:pic>
            <p:nvPicPr>
              <p:cNvPr id="17" name="Image 16"/>
              <p:cNvPicPr>
                <a:picLocks noChangeAspect="1"/>
              </p:cNvPicPr>
              <p:nvPr/>
            </p:nvPicPr>
            <p:blipFill>
              <a:blip r:embed="rId3"/>
              <a:stretch>
                <a:fillRect/>
              </a:stretch>
            </p:blipFill>
            <p:spPr>
              <a:xfrm>
                <a:off x="8759672" y="4789761"/>
                <a:ext cx="324000" cy="324000"/>
              </a:xfrm>
              <a:prstGeom prst="rect">
                <a:avLst/>
              </a:prstGeom>
            </p:spPr>
          </p:pic>
          <p:sp>
            <p:nvSpPr>
              <p:cNvPr id="19" name="Rectangle 18"/>
              <p:cNvSpPr/>
              <p:nvPr/>
            </p:nvSpPr>
            <p:spPr>
              <a:xfrm>
                <a:off x="9072786" y="5301656"/>
                <a:ext cx="5681536" cy="276999"/>
              </a:xfrm>
              <a:prstGeom prst="rect">
                <a:avLst/>
              </a:prstGeom>
            </p:spPr>
            <p:txBody>
              <a:bodyPr wrap="square">
                <a:spAutoFit/>
              </a:bodyPr>
              <a:lstStyle/>
              <a:p>
                <a:r>
                  <a:rPr lang="fr-FR" sz="1200" dirty="0">
                    <a:latin typeface="+mj-lt"/>
                  </a:rPr>
                  <a:t>Désherber les cultures au moyen d’un outil de désherbage mécanique (plus de détails </a:t>
                </a:r>
                <a:r>
                  <a:rPr lang="fr-FR" sz="1200" dirty="0">
                    <a:latin typeface="+mj-lt"/>
                    <a:hlinkClick r:id="rId5"/>
                  </a:rPr>
                  <a:t>ici</a:t>
                </a:r>
                <a:r>
                  <a:rPr lang="fr-FR" sz="1200" dirty="0">
                    <a:latin typeface="+mj-lt"/>
                  </a:rPr>
                  <a:t>)</a:t>
                </a:r>
              </a:p>
            </p:txBody>
          </p:sp>
          <p:pic>
            <p:nvPicPr>
              <p:cNvPr id="20" name="Image 19"/>
              <p:cNvPicPr>
                <a:picLocks noChangeAspect="1"/>
              </p:cNvPicPr>
              <p:nvPr/>
            </p:nvPicPr>
            <p:blipFill>
              <a:blip r:embed="rId6"/>
              <a:stretch>
                <a:fillRect/>
              </a:stretch>
            </p:blipFill>
            <p:spPr>
              <a:xfrm>
                <a:off x="8765817" y="5265474"/>
                <a:ext cx="324000" cy="325301"/>
              </a:xfrm>
              <a:prstGeom prst="rect">
                <a:avLst/>
              </a:prstGeom>
            </p:spPr>
          </p:pic>
        </p:grpSp>
        <p:pic>
          <p:nvPicPr>
            <p:cNvPr id="26" name="Image 25"/>
            <p:cNvPicPr>
              <a:picLocks noChangeAspect="1"/>
            </p:cNvPicPr>
            <p:nvPr/>
          </p:nvPicPr>
          <p:blipFill>
            <a:blip r:embed="rId7"/>
            <a:stretch>
              <a:fillRect/>
            </a:stretch>
          </p:blipFill>
          <p:spPr>
            <a:xfrm>
              <a:off x="793247" y="7222347"/>
              <a:ext cx="324000" cy="324000"/>
            </a:xfrm>
            <a:prstGeom prst="rect">
              <a:avLst/>
            </a:prstGeom>
          </p:spPr>
        </p:pic>
        <p:sp>
          <p:nvSpPr>
            <p:cNvPr id="27" name="Espace réservé du contenu 2"/>
            <p:cNvSpPr txBox="1">
              <a:spLocks/>
            </p:cNvSpPr>
            <p:nvPr/>
          </p:nvSpPr>
          <p:spPr>
            <a:xfrm>
              <a:off x="1115328" y="7146145"/>
              <a:ext cx="5752603" cy="530602"/>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defTabSz="914400" eaLnBrk="0" fontAlgn="base" hangingPunct="0">
                <a:lnSpc>
                  <a:spcPct val="100000"/>
                </a:lnSpc>
                <a:spcBef>
                  <a:spcPct val="0"/>
                </a:spcBef>
                <a:spcAft>
                  <a:spcPct val="0"/>
                </a:spcAft>
                <a:buNone/>
              </a:pPr>
              <a:r>
                <a:rPr lang="fr-FR" altLang="fr-FR" sz="1200" b="1" dirty="0">
                  <a:solidFill>
                    <a:srgbClr val="FF0000"/>
                  </a:solidFill>
                  <a:latin typeface="+mj-lt"/>
                  <a:ea typeface="Times New Roman" panose="02020603050405020304" pitchFamily="18" charset="0"/>
                  <a:cs typeface="Times New Roman" panose="02020603050405020304" pitchFamily="18" charset="0"/>
                </a:rPr>
                <a:t>Si application de KEZURO en pré levée, il ne sera plus possible de ré-intervenir avec ce produit en post levée (quelle que soit la dose utilisée)</a:t>
              </a:r>
              <a:endParaRPr lang="fr-FR" altLang="fr-FR" sz="1200" dirty="0">
                <a:solidFill>
                  <a:srgbClr val="FF0000"/>
                </a:solidFill>
                <a:latin typeface="+mj-lt"/>
                <a:ea typeface="Times New Roman" panose="02020603050405020304" pitchFamily="18" charset="0"/>
                <a:cs typeface="Times New Roman" panose="02020603050405020304" pitchFamily="18" charset="0"/>
              </a:endParaRPr>
            </a:p>
          </p:txBody>
        </p:sp>
      </p:grpSp>
      <p:grpSp>
        <p:nvGrpSpPr>
          <p:cNvPr id="31" name="Groupe 30">
            <a:extLst>
              <a:ext uri="{FF2B5EF4-FFF2-40B4-BE49-F238E27FC236}">
                <a16:creationId xmlns:a16="http://schemas.microsoft.com/office/drawing/2014/main" id="{C5A2C46A-5E33-47CD-A699-8410856E53C0}"/>
              </a:ext>
            </a:extLst>
          </p:cNvPr>
          <p:cNvGrpSpPr/>
          <p:nvPr/>
        </p:nvGrpSpPr>
        <p:grpSpPr>
          <a:xfrm>
            <a:off x="825905" y="4740785"/>
            <a:ext cx="5549070" cy="890240"/>
            <a:chOff x="1052027" y="3337527"/>
            <a:chExt cx="5549070" cy="890240"/>
          </a:xfrm>
        </p:grpSpPr>
        <p:pic>
          <p:nvPicPr>
            <p:cNvPr id="32" name="Image 31">
              <a:extLst>
                <a:ext uri="{FF2B5EF4-FFF2-40B4-BE49-F238E27FC236}">
                  <a16:creationId xmlns:a16="http://schemas.microsoft.com/office/drawing/2014/main" id="{B407F7AB-BBA9-4904-A1C1-3D0E864022D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889198" y="3493821"/>
              <a:ext cx="1367845" cy="596998"/>
            </a:xfrm>
            <a:prstGeom prst="rect">
              <a:avLst/>
            </a:prstGeom>
          </p:spPr>
        </p:pic>
        <p:sp>
          <p:nvSpPr>
            <p:cNvPr id="33" name="ZoneTexte 32">
              <a:extLst>
                <a:ext uri="{FF2B5EF4-FFF2-40B4-BE49-F238E27FC236}">
                  <a16:creationId xmlns:a16="http://schemas.microsoft.com/office/drawing/2014/main" id="{8C1F676F-C924-472E-B3C1-E5246402E6D0}"/>
                </a:ext>
              </a:extLst>
            </p:cNvPr>
            <p:cNvSpPr txBox="1"/>
            <p:nvPr/>
          </p:nvSpPr>
          <p:spPr>
            <a:xfrm>
              <a:off x="1052027" y="3587781"/>
              <a:ext cx="4392549" cy="461665"/>
            </a:xfrm>
            <a:prstGeom prst="rect">
              <a:avLst/>
            </a:prstGeom>
            <a:noFill/>
          </p:spPr>
          <p:txBody>
            <a:bodyPr wrap="square" rtlCol="0">
              <a:spAutoFit/>
            </a:bodyPr>
            <a:lstStyle/>
            <a:p>
              <a:pPr algn="ctr"/>
              <a:r>
                <a:rPr lang="fr-FR" sz="1200" b="1" dirty="0">
                  <a:solidFill>
                    <a:srgbClr val="2773B8"/>
                  </a:solidFill>
                  <a:latin typeface="+mj-lt"/>
                  <a:sym typeface="Wingdings" panose="05000000000000000000" pitchFamily="2" charset="2"/>
                </a:rPr>
                <a:t>Retrouver les meilleures fenêtres d’application </a:t>
              </a:r>
            </a:p>
            <a:p>
              <a:pPr algn="ctr"/>
              <a:r>
                <a:rPr lang="fr-FR" sz="1200" b="1" dirty="0">
                  <a:solidFill>
                    <a:srgbClr val="2773B8"/>
                  </a:solidFill>
                  <a:latin typeface="+mj-lt"/>
                  <a:sym typeface="Wingdings" panose="05000000000000000000" pitchFamily="2" charset="2"/>
                </a:rPr>
                <a:t>herbicides pour la semaine (</a:t>
              </a:r>
              <a:r>
                <a:rPr lang="fr-FR" sz="1200" b="1" dirty="0">
                  <a:solidFill>
                    <a:srgbClr val="2773B8"/>
                  </a:solidFill>
                  <a:latin typeface="+mj-lt"/>
                  <a:sym typeface="Wingdings" panose="05000000000000000000" pitchFamily="2" charset="2"/>
                  <a:hlinkClick r:id="rId9"/>
                </a:rPr>
                <a:t>cliquer ici</a:t>
              </a:r>
              <a:r>
                <a:rPr lang="fr-FR" sz="1200" b="1" dirty="0">
                  <a:solidFill>
                    <a:srgbClr val="2773B8"/>
                  </a:solidFill>
                  <a:latin typeface="+mj-lt"/>
                  <a:sym typeface="Wingdings" panose="05000000000000000000" pitchFamily="2" charset="2"/>
                </a:rPr>
                <a:t>).</a:t>
              </a:r>
              <a:endParaRPr lang="fr-FR" sz="1200" b="1" dirty="0">
                <a:solidFill>
                  <a:srgbClr val="2773B8"/>
                </a:solidFill>
                <a:latin typeface="+mj-lt"/>
              </a:endParaRPr>
            </a:p>
          </p:txBody>
        </p:sp>
        <p:sp>
          <p:nvSpPr>
            <p:cNvPr id="34" name="Rectangle à coins arrondis 16">
              <a:extLst>
                <a:ext uri="{FF2B5EF4-FFF2-40B4-BE49-F238E27FC236}">
                  <a16:creationId xmlns:a16="http://schemas.microsoft.com/office/drawing/2014/main" id="{2D335A69-E927-49F6-9FE0-7DA4BF31B708}"/>
                </a:ext>
              </a:extLst>
            </p:cNvPr>
            <p:cNvSpPr/>
            <p:nvPr/>
          </p:nvSpPr>
          <p:spPr>
            <a:xfrm>
              <a:off x="1546338" y="3546256"/>
              <a:ext cx="5054759" cy="544564"/>
            </a:xfrm>
            <a:prstGeom prst="roundRect">
              <a:avLst>
                <a:gd name="adj" fmla="val 9215"/>
              </a:avLst>
            </a:prstGeom>
            <a:noFill/>
            <a:ln w="19050">
              <a:solidFill>
                <a:srgbClr val="2773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5" name="Image 34">
              <a:extLst>
                <a:ext uri="{FF2B5EF4-FFF2-40B4-BE49-F238E27FC236}">
                  <a16:creationId xmlns:a16="http://schemas.microsoft.com/office/drawing/2014/main" id="{1B5BE43E-49F5-4671-91FA-EEF47C3F23E1}"/>
                </a:ext>
              </a:extLst>
            </p:cNvPr>
            <p:cNvPicPr>
              <a:picLocks noChangeAspect="1"/>
            </p:cNvPicPr>
            <p:nvPr/>
          </p:nvPicPr>
          <p:blipFill>
            <a:blip r:embed="rId3"/>
            <a:stretch>
              <a:fillRect/>
            </a:stretch>
          </p:blipFill>
          <p:spPr>
            <a:xfrm>
              <a:off x="1354651" y="3337527"/>
              <a:ext cx="400332" cy="400332"/>
            </a:xfrm>
            <a:prstGeom prst="rect">
              <a:avLst/>
            </a:prstGeom>
          </p:spPr>
        </p:pic>
        <p:pic>
          <p:nvPicPr>
            <p:cNvPr id="36" name="Image 35">
              <a:extLst>
                <a:ext uri="{FF2B5EF4-FFF2-40B4-BE49-F238E27FC236}">
                  <a16:creationId xmlns:a16="http://schemas.microsoft.com/office/drawing/2014/main" id="{3276ECEF-0563-41BA-8F98-357D18696482}"/>
                </a:ext>
              </a:extLst>
            </p:cNvPr>
            <p:cNvPicPr>
              <a:picLocks noChangeAspect="1"/>
            </p:cNvPicPr>
            <p:nvPr/>
          </p:nvPicPr>
          <p:blipFill>
            <a:blip r:embed="rId10"/>
            <a:stretch>
              <a:fillRect/>
            </a:stretch>
          </p:blipFill>
          <p:spPr>
            <a:xfrm>
              <a:off x="6189703" y="3959116"/>
              <a:ext cx="268651" cy="268651"/>
            </a:xfrm>
            <a:prstGeom prst="rect">
              <a:avLst/>
            </a:prstGeom>
          </p:spPr>
        </p:pic>
        <p:pic>
          <p:nvPicPr>
            <p:cNvPr id="37" name="Image 36">
              <a:extLst>
                <a:ext uri="{FF2B5EF4-FFF2-40B4-BE49-F238E27FC236}">
                  <a16:creationId xmlns:a16="http://schemas.microsoft.com/office/drawing/2014/main" id="{8BF994BF-278A-4DB0-BD94-74646E5ED0CD}"/>
                </a:ext>
              </a:extLst>
            </p:cNvPr>
            <p:cNvPicPr>
              <a:picLocks noChangeAspect="1"/>
            </p:cNvPicPr>
            <p:nvPr/>
          </p:nvPicPr>
          <p:blipFill>
            <a:blip r:embed="rId11"/>
            <a:stretch>
              <a:fillRect/>
            </a:stretch>
          </p:blipFill>
          <p:spPr>
            <a:xfrm>
              <a:off x="5511663" y="3956493"/>
              <a:ext cx="268651" cy="268651"/>
            </a:xfrm>
            <a:prstGeom prst="rect">
              <a:avLst/>
            </a:prstGeom>
          </p:spPr>
        </p:pic>
        <p:pic>
          <p:nvPicPr>
            <p:cNvPr id="38" name="Image 37">
              <a:extLst>
                <a:ext uri="{FF2B5EF4-FFF2-40B4-BE49-F238E27FC236}">
                  <a16:creationId xmlns:a16="http://schemas.microsoft.com/office/drawing/2014/main" id="{88AB8EDC-703B-4B7D-9121-8BD14CEEB5F1}"/>
                </a:ext>
              </a:extLst>
            </p:cNvPr>
            <p:cNvPicPr>
              <a:picLocks noChangeAspect="1"/>
            </p:cNvPicPr>
            <p:nvPr/>
          </p:nvPicPr>
          <p:blipFill>
            <a:blip r:embed="rId12"/>
            <a:stretch>
              <a:fillRect/>
            </a:stretch>
          </p:blipFill>
          <p:spPr>
            <a:xfrm>
              <a:off x="5853314" y="3959116"/>
              <a:ext cx="268651" cy="265699"/>
            </a:xfrm>
            <a:prstGeom prst="rect">
              <a:avLst/>
            </a:prstGeom>
          </p:spPr>
        </p:pic>
      </p:grpSp>
      <p:grpSp>
        <p:nvGrpSpPr>
          <p:cNvPr id="39" name="Groupe 38">
            <a:extLst>
              <a:ext uri="{FF2B5EF4-FFF2-40B4-BE49-F238E27FC236}">
                <a16:creationId xmlns:a16="http://schemas.microsoft.com/office/drawing/2014/main" id="{9CB9C541-E529-41E3-B51F-044B605571C9}"/>
              </a:ext>
            </a:extLst>
          </p:cNvPr>
          <p:cNvGrpSpPr/>
          <p:nvPr/>
        </p:nvGrpSpPr>
        <p:grpSpPr>
          <a:xfrm>
            <a:off x="818469" y="8042532"/>
            <a:ext cx="5912497" cy="681997"/>
            <a:chOff x="767809" y="5774110"/>
            <a:chExt cx="5912497" cy="681997"/>
          </a:xfrm>
        </p:grpSpPr>
        <p:pic>
          <p:nvPicPr>
            <p:cNvPr id="40" name="Picture 2" descr="Bulle présente avec des lignes de dialogue Icons gratuit">
              <a:extLst>
                <a:ext uri="{FF2B5EF4-FFF2-40B4-BE49-F238E27FC236}">
                  <a16:creationId xmlns:a16="http://schemas.microsoft.com/office/drawing/2014/main" id="{7A228BA7-34C7-4E6C-BEF3-F368336AB75D}"/>
                </a:ext>
              </a:extLst>
            </p:cNvPr>
            <p:cNvPicPr>
              <a:picLocks noChangeAspect="1" noChangeArrowheads="1"/>
            </p:cNvPicPr>
            <p:nvPr/>
          </p:nvPicPr>
          <p:blipFill>
            <a:blip r:embed="rId13" cstate="print">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67809" y="5774110"/>
              <a:ext cx="681997" cy="681997"/>
            </a:xfrm>
            <a:prstGeom prst="rect">
              <a:avLst/>
            </a:prstGeom>
            <a:noFill/>
            <a:extLst>
              <a:ext uri="{909E8E84-426E-40DD-AFC4-6F175D3DCCD1}">
                <a14:hiddenFill xmlns:a14="http://schemas.microsoft.com/office/drawing/2010/main">
                  <a:solidFill>
                    <a:srgbClr val="FFFFFF"/>
                  </a:solidFill>
                </a14:hiddenFill>
              </a:ext>
            </a:extLst>
          </p:spPr>
        </p:pic>
        <p:sp>
          <p:nvSpPr>
            <p:cNvPr id="41" name="Espace réservé du contenu 2">
              <a:extLst>
                <a:ext uri="{FF2B5EF4-FFF2-40B4-BE49-F238E27FC236}">
                  <a16:creationId xmlns:a16="http://schemas.microsoft.com/office/drawing/2014/main" id="{249E8562-B9FE-4715-91AF-509FC9481894}"/>
                </a:ext>
              </a:extLst>
            </p:cNvPr>
            <p:cNvSpPr txBox="1">
              <a:spLocks/>
            </p:cNvSpPr>
            <p:nvPr/>
          </p:nvSpPr>
          <p:spPr>
            <a:xfrm>
              <a:off x="1506549" y="5867221"/>
              <a:ext cx="5173757" cy="498044"/>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914400" eaLnBrk="0" fontAlgn="base" hangingPunct="0">
                <a:lnSpc>
                  <a:spcPct val="100000"/>
                </a:lnSpc>
                <a:spcBef>
                  <a:spcPct val="0"/>
                </a:spcBef>
                <a:spcAft>
                  <a:spcPct val="0"/>
                </a:spcAft>
                <a:buNone/>
              </a:pPr>
              <a:r>
                <a:rPr lang="fr-FR" altLang="fr-FR" sz="1200" b="1" dirty="0">
                  <a:solidFill>
                    <a:srgbClr val="DA9B00"/>
                  </a:solidFill>
                  <a:latin typeface="+mj-lt"/>
                  <a:ea typeface="Times New Roman" panose="02020603050405020304" pitchFamily="18" charset="0"/>
                  <a:cs typeface="Times New Roman" panose="02020603050405020304" pitchFamily="18" charset="0"/>
                </a:rPr>
                <a:t>Une remarque, un commentaire, une suggestion pour améliorer votre </a:t>
              </a:r>
              <a:r>
                <a:rPr lang="fr-FR" altLang="fr-FR" sz="1200" b="1" dirty="0" err="1">
                  <a:solidFill>
                    <a:srgbClr val="DA9B00"/>
                  </a:solidFill>
                  <a:latin typeface="+mj-lt"/>
                  <a:ea typeface="Times New Roman" panose="02020603050405020304" pitchFamily="18" charset="0"/>
                  <a:cs typeface="Times New Roman" panose="02020603050405020304" pitchFamily="18" charset="0"/>
                </a:rPr>
                <a:t>Val’eurs</a:t>
              </a:r>
              <a:r>
                <a:rPr lang="fr-FR" altLang="fr-FR" sz="1200" b="1" dirty="0">
                  <a:solidFill>
                    <a:srgbClr val="DA9B00"/>
                  </a:solidFill>
                  <a:latin typeface="+mj-lt"/>
                  <a:ea typeface="Times New Roman" panose="02020603050405020304" pitchFamily="18" charset="0"/>
                  <a:cs typeface="Times New Roman" panose="02020603050405020304" pitchFamily="18" charset="0"/>
                </a:rPr>
                <a:t> techniques ? Faites nous le savoir en cliquant </a:t>
              </a:r>
              <a:r>
                <a:rPr lang="fr-FR" altLang="fr-FR" sz="1200" b="1" dirty="0">
                  <a:solidFill>
                    <a:srgbClr val="DA9B00"/>
                  </a:solidFill>
                  <a:latin typeface="+mj-lt"/>
                  <a:ea typeface="Times New Roman" panose="02020603050405020304" pitchFamily="18" charset="0"/>
                  <a:cs typeface="Times New Roman" panose="02020603050405020304" pitchFamily="18" charset="0"/>
                  <a:hlinkClick r:id="rId14"/>
                </a:rPr>
                <a:t>ici</a:t>
              </a:r>
              <a:r>
                <a:rPr lang="fr-FR" altLang="fr-FR" sz="1200" b="1" dirty="0">
                  <a:solidFill>
                    <a:srgbClr val="DA9B00"/>
                  </a:solidFill>
                  <a:latin typeface="+mj-lt"/>
                  <a:ea typeface="Times New Roman" panose="02020603050405020304" pitchFamily="18" charset="0"/>
                  <a:cs typeface="Times New Roman" panose="02020603050405020304" pitchFamily="18" charset="0"/>
                </a:rPr>
                <a:t> </a:t>
              </a:r>
            </a:p>
          </p:txBody>
        </p:sp>
      </p:grpSp>
    </p:spTree>
    <p:extLst>
      <p:ext uri="{BB962C8B-B14F-4D97-AF65-F5344CB8AC3E}">
        <p14:creationId xmlns:p14="http://schemas.microsoft.com/office/powerpoint/2010/main" val="1194488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Graphique 12">
            <a:extLst>
              <a:ext uri="{FF2B5EF4-FFF2-40B4-BE49-F238E27FC236}">
                <a16:creationId xmlns:a16="http://schemas.microsoft.com/office/drawing/2014/main" id="{E5C71D04-9501-4501-AF59-09FB0CE48C6F}"/>
              </a:ext>
            </a:extLst>
          </p:cNvPr>
          <p:cNvGraphicFramePr/>
          <p:nvPr>
            <p:extLst>
              <p:ext uri="{D42A27DB-BD31-4B8C-83A1-F6EECF244321}">
                <p14:modId xmlns:p14="http://schemas.microsoft.com/office/powerpoint/2010/main" val="3895785689"/>
              </p:ext>
            </p:extLst>
          </p:nvPr>
        </p:nvGraphicFramePr>
        <p:xfrm>
          <a:off x="4376057" y="2646702"/>
          <a:ext cx="2362200" cy="4753422"/>
        </p:xfrm>
        <a:graphic>
          <a:graphicData uri="http://schemas.openxmlformats.org/drawingml/2006/chart">
            <c:chart xmlns:c="http://schemas.openxmlformats.org/drawingml/2006/chart" xmlns:r="http://schemas.openxmlformats.org/officeDocument/2006/relationships" r:id="rId2"/>
          </a:graphicData>
        </a:graphic>
      </p:graphicFrame>
      <p:sp>
        <p:nvSpPr>
          <p:cNvPr id="2" name="Espace réservé du numéro de diapositive 1"/>
          <p:cNvSpPr>
            <a:spLocks noGrp="1"/>
          </p:cNvSpPr>
          <p:nvPr>
            <p:ph type="sldNum" sz="quarter" idx="12"/>
          </p:nvPr>
        </p:nvSpPr>
        <p:spPr/>
        <p:txBody>
          <a:bodyPr/>
          <a:lstStyle/>
          <a:p>
            <a:fld id="{1614FB81-BBF8-4479-92EF-B55AD503E7BA}" type="slidenum">
              <a:rPr lang="fr-FR" smtClean="0"/>
              <a:t>8</a:t>
            </a:fld>
            <a:endParaRPr lang="fr-FR"/>
          </a:p>
        </p:txBody>
      </p:sp>
      <p:sp>
        <p:nvSpPr>
          <p:cNvPr id="4" name="Sous-titre 2"/>
          <p:cNvSpPr txBox="1">
            <a:spLocks/>
          </p:cNvSpPr>
          <p:nvPr/>
        </p:nvSpPr>
        <p:spPr>
          <a:xfrm>
            <a:off x="696029" y="2148468"/>
            <a:ext cx="6161971" cy="295031"/>
          </a:xfrm>
          <a:prstGeom prst="rect">
            <a:avLst/>
          </a:prstGeom>
        </p:spPr>
        <p:txBody>
          <a:bodyPr vert="horz" lIns="91440" tIns="45720" rIns="91440" bIns="45720" rtlCol="0">
            <a:normAutofit/>
          </a:bodyPr>
          <a:lstStyle>
            <a:lvl1pPr marL="0" indent="0" algn="ctr" defTabSz="685800" rtl="0" eaLnBrk="1" latinLnBrk="0" hangingPunct="1">
              <a:lnSpc>
                <a:spcPct val="90000"/>
              </a:lnSpc>
              <a:spcBef>
                <a:spcPts val="750"/>
              </a:spcBef>
              <a:buFont typeface="Arial" panose="020B0604020202020204" pitchFamily="34" charset="0"/>
              <a:buNone/>
              <a:defRPr sz="1800" b="1" u="sng" kern="1200">
                <a:solidFill>
                  <a:schemeClr val="tx1"/>
                </a:solidFill>
                <a:latin typeface="+mj-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b="1" kern="1200">
                <a:solidFill>
                  <a:schemeClr val="accent6"/>
                </a:solidFill>
                <a:latin typeface="+mj-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b="1" kern="1200">
                <a:solidFill>
                  <a:schemeClr val="tx1"/>
                </a:solidFill>
                <a:latin typeface="+mj-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j-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j-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l"/>
            <a:r>
              <a:rPr lang="fr-FR" sz="1200" u="none" dirty="0"/>
              <a:t>Synthèse reliquats Valfrance au 28 février 2022 (2 664 prélèvements analysés)</a:t>
            </a:r>
            <a:endParaRPr lang="fr-FR" sz="1200" i="1" u="none" dirty="0"/>
          </a:p>
          <a:p>
            <a:pPr algn="l"/>
            <a:endParaRPr lang="fr-FR" sz="1200" u="none" dirty="0"/>
          </a:p>
          <a:p>
            <a:pPr algn="l"/>
            <a:endParaRPr lang="fr-FR" sz="1200" u="none" dirty="0"/>
          </a:p>
        </p:txBody>
      </p:sp>
      <p:graphicFrame>
        <p:nvGraphicFramePr>
          <p:cNvPr id="5" name="Tableau 4"/>
          <p:cNvGraphicFramePr>
            <a:graphicFrameLocks noGrp="1"/>
          </p:cNvGraphicFramePr>
          <p:nvPr>
            <p:extLst>
              <p:ext uri="{D42A27DB-BD31-4B8C-83A1-F6EECF244321}">
                <p14:modId xmlns:p14="http://schemas.microsoft.com/office/powerpoint/2010/main" val="3362249926"/>
              </p:ext>
            </p:extLst>
          </p:nvPr>
        </p:nvGraphicFramePr>
        <p:xfrm>
          <a:off x="783115" y="2443499"/>
          <a:ext cx="3473199" cy="3485414"/>
        </p:xfrm>
        <a:graphic>
          <a:graphicData uri="http://schemas.openxmlformats.org/drawingml/2006/table">
            <a:tbl>
              <a:tblPr/>
              <a:tblGrid>
                <a:gridCol w="436085">
                  <a:extLst>
                    <a:ext uri="{9D8B030D-6E8A-4147-A177-3AD203B41FA5}">
                      <a16:colId xmlns:a16="http://schemas.microsoft.com/office/drawing/2014/main" val="20000"/>
                    </a:ext>
                  </a:extLst>
                </a:gridCol>
                <a:gridCol w="947057">
                  <a:extLst>
                    <a:ext uri="{9D8B030D-6E8A-4147-A177-3AD203B41FA5}">
                      <a16:colId xmlns:a16="http://schemas.microsoft.com/office/drawing/2014/main" val="20001"/>
                    </a:ext>
                  </a:extLst>
                </a:gridCol>
                <a:gridCol w="718457">
                  <a:extLst>
                    <a:ext uri="{9D8B030D-6E8A-4147-A177-3AD203B41FA5}">
                      <a16:colId xmlns:a16="http://schemas.microsoft.com/office/drawing/2014/main" val="20002"/>
                    </a:ext>
                  </a:extLst>
                </a:gridCol>
                <a:gridCol w="653143">
                  <a:extLst>
                    <a:ext uri="{9D8B030D-6E8A-4147-A177-3AD203B41FA5}">
                      <a16:colId xmlns:a16="http://schemas.microsoft.com/office/drawing/2014/main" val="20003"/>
                    </a:ext>
                  </a:extLst>
                </a:gridCol>
                <a:gridCol w="718457">
                  <a:extLst>
                    <a:ext uri="{9D8B030D-6E8A-4147-A177-3AD203B41FA5}">
                      <a16:colId xmlns:a16="http://schemas.microsoft.com/office/drawing/2014/main" val="20004"/>
                    </a:ext>
                  </a:extLst>
                </a:gridCol>
              </a:tblGrid>
              <a:tr h="761135">
                <a:tc>
                  <a:txBody>
                    <a:bodyPr/>
                    <a:lstStyle/>
                    <a:p>
                      <a:pPr algn="l" fontAlgn="ctr"/>
                      <a:r>
                        <a:rPr lang="fr-FR" sz="1200" b="1" i="0" u="none" strike="noStrike" dirty="0" err="1">
                          <a:solidFill>
                            <a:schemeClr val="tx1"/>
                          </a:solidFill>
                          <a:effectLst/>
                          <a:latin typeface="+mj-lt"/>
                        </a:rPr>
                        <a:t>Cult</a:t>
                      </a:r>
                      <a:r>
                        <a:rPr lang="fr-FR" sz="1200" b="1" i="0" u="none" strike="noStrike" dirty="0">
                          <a:solidFill>
                            <a:schemeClr val="tx1"/>
                          </a:solidFill>
                          <a:effectLst/>
                          <a:latin typeface="+mj-lt"/>
                        </a:rPr>
                        <a:t>.</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C000"/>
                    </a:solidFill>
                  </a:tcPr>
                </a:tc>
                <a:tc>
                  <a:txBody>
                    <a:bodyPr/>
                    <a:lstStyle/>
                    <a:p>
                      <a:pPr algn="l" fontAlgn="ctr"/>
                      <a:r>
                        <a:rPr lang="fr-FR" sz="1200" b="1" i="0" u="none" strike="noStrike" dirty="0">
                          <a:solidFill>
                            <a:schemeClr val="tx1"/>
                          </a:solidFill>
                          <a:effectLst/>
                          <a:latin typeface="+mj-lt"/>
                        </a:rPr>
                        <a:t>Précédent</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C000"/>
                    </a:solidFill>
                  </a:tcPr>
                </a:tc>
                <a:tc>
                  <a:txBody>
                    <a:bodyPr/>
                    <a:lstStyle/>
                    <a:p>
                      <a:pPr algn="ctr" fontAlgn="ctr"/>
                      <a:r>
                        <a:rPr lang="fr-FR" sz="1200" b="1" i="0" u="none" strike="noStrike" dirty="0">
                          <a:solidFill>
                            <a:schemeClr val="tx1"/>
                          </a:solidFill>
                          <a:effectLst/>
                          <a:latin typeface="+mj-lt"/>
                        </a:rPr>
                        <a:t>Reliquat moyen 2022</a:t>
                      </a:r>
                    </a:p>
                    <a:p>
                      <a:pPr algn="ctr" fontAlgn="ctr"/>
                      <a:r>
                        <a:rPr lang="fr-FR" sz="1200" b="1" i="0" u="none" strike="noStrike" dirty="0">
                          <a:solidFill>
                            <a:schemeClr val="tx1"/>
                          </a:solidFill>
                          <a:effectLst/>
                          <a:latin typeface="+mj-lt"/>
                        </a:rPr>
                        <a:t>(U/ha)</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C000"/>
                    </a:solidFill>
                  </a:tcPr>
                </a:tc>
                <a:tc>
                  <a:txBody>
                    <a:bodyPr/>
                    <a:lstStyle/>
                    <a:p>
                      <a:pPr algn="ctr" fontAlgn="ctr"/>
                      <a:r>
                        <a:rPr lang="fr-FR" sz="1200" b="0" i="1" u="none" strike="noStrike" dirty="0">
                          <a:solidFill>
                            <a:schemeClr val="tx1"/>
                          </a:solidFill>
                          <a:effectLst/>
                          <a:latin typeface="+mj-lt"/>
                        </a:rPr>
                        <a:t> RSH moyen 2021 (U/ha)</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C000"/>
                    </a:solidFill>
                  </a:tcPr>
                </a:tc>
                <a:tc>
                  <a:txBody>
                    <a:bodyPr/>
                    <a:lstStyle/>
                    <a:p>
                      <a:pPr algn="ctr" fontAlgn="ctr"/>
                      <a:r>
                        <a:rPr lang="fr-FR" sz="1200" b="1" i="0" u="none" strike="noStrike" dirty="0">
                          <a:solidFill>
                            <a:schemeClr val="tx1"/>
                          </a:solidFill>
                          <a:effectLst/>
                          <a:latin typeface="+mj-lt"/>
                        </a:rPr>
                        <a:t>Dose conseillée 2022 (U/ha)</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FFC000"/>
                    </a:solidFill>
                  </a:tcPr>
                </a:tc>
                <a:extLst>
                  <a:ext uri="{0D108BD9-81ED-4DB2-BD59-A6C34878D82A}">
                    <a16:rowId xmlns:a16="http://schemas.microsoft.com/office/drawing/2014/main" val="10000"/>
                  </a:ext>
                </a:extLst>
              </a:tr>
              <a:tr h="259534">
                <a:tc>
                  <a:txBody>
                    <a:bodyPr/>
                    <a:lstStyle/>
                    <a:p>
                      <a:pPr algn="l" fontAlgn="ctr"/>
                      <a:r>
                        <a:rPr lang="fr-FR" sz="1200" b="1" i="0" u="none" strike="noStrike">
                          <a:solidFill>
                            <a:schemeClr val="tx1"/>
                          </a:solidFill>
                          <a:effectLst/>
                          <a:latin typeface="+mj-lt"/>
                        </a:rPr>
                        <a:t>Blé</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tc>
                  <a:txBody>
                    <a:bodyPr/>
                    <a:lstStyle/>
                    <a:p>
                      <a:pPr algn="l" fontAlgn="ctr"/>
                      <a:r>
                        <a:rPr lang="fr-FR" sz="1200" b="0" i="0" u="none" strike="noStrike">
                          <a:solidFill>
                            <a:schemeClr val="tx1"/>
                          </a:solidFill>
                          <a:effectLst/>
                          <a:latin typeface="+mj-lt"/>
                        </a:rPr>
                        <a:t> </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tc>
                  <a:txBody>
                    <a:bodyPr/>
                    <a:lstStyle/>
                    <a:p>
                      <a:pPr algn="ctr" fontAlgn="ctr"/>
                      <a:r>
                        <a:rPr lang="fr-FR" sz="1200" b="1" i="0" u="none" strike="noStrike" dirty="0">
                          <a:solidFill>
                            <a:schemeClr val="tx1"/>
                          </a:solidFill>
                          <a:effectLst/>
                          <a:latin typeface="+mj-lt"/>
                        </a:rPr>
                        <a:t>47</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tc>
                  <a:txBody>
                    <a:bodyPr/>
                    <a:lstStyle/>
                    <a:p>
                      <a:pPr algn="ctr" fontAlgn="ctr"/>
                      <a:r>
                        <a:rPr lang="fr-FR" sz="1200" b="0" i="1" u="none" strike="noStrike" dirty="0">
                          <a:solidFill>
                            <a:schemeClr val="tx1"/>
                          </a:solidFill>
                          <a:effectLst/>
                          <a:latin typeface="+mj-lt"/>
                        </a:rPr>
                        <a:t> 45</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tc>
                  <a:txBody>
                    <a:bodyPr/>
                    <a:lstStyle/>
                    <a:p>
                      <a:pPr algn="ctr" fontAlgn="ctr"/>
                      <a:r>
                        <a:rPr lang="fr-FR" sz="1200" b="0" i="0" u="none" strike="noStrike" dirty="0">
                          <a:solidFill>
                            <a:schemeClr val="tx1"/>
                          </a:solidFill>
                          <a:effectLst/>
                          <a:latin typeface="+mj-lt"/>
                        </a:rPr>
                        <a:t>195</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extLst>
                  <a:ext uri="{0D108BD9-81ED-4DB2-BD59-A6C34878D82A}">
                    <a16:rowId xmlns:a16="http://schemas.microsoft.com/office/drawing/2014/main" val="10001"/>
                  </a:ext>
                </a:extLst>
              </a:tr>
              <a:tr h="380983">
                <a:tc>
                  <a:txBody>
                    <a:bodyPr/>
                    <a:lstStyle/>
                    <a:p>
                      <a:pPr algn="l" fontAlgn="ctr"/>
                      <a:r>
                        <a:rPr lang="fr-FR" sz="1200" b="0" i="0" u="none" strike="noStrike">
                          <a:solidFill>
                            <a:schemeClr val="tx1"/>
                          </a:solidFill>
                          <a:effectLst/>
                          <a:latin typeface="+mj-lt"/>
                        </a:rPr>
                        <a:t> </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l" fontAlgn="ctr"/>
                      <a:r>
                        <a:rPr lang="fr-FR" sz="1200" b="0" i="1" u="none" strike="noStrike">
                          <a:solidFill>
                            <a:schemeClr val="tx1"/>
                          </a:solidFill>
                          <a:effectLst/>
                          <a:latin typeface="+mj-lt"/>
                        </a:rPr>
                        <a:t>Betteraves</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1" i="0" u="none" strike="noStrike" dirty="0">
                          <a:solidFill>
                            <a:schemeClr val="tx1"/>
                          </a:solidFill>
                          <a:effectLst/>
                          <a:latin typeface="+mj-lt"/>
                        </a:rPr>
                        <a:t>44</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0" i="1" u="none" strike="noStrike" dirty="0">
                          <a:solidFill>
                            <a:schemeClr val="tx1"/>
                          </a:solidFill>
                          <a:effectLst/>
                          <a:latin typeface="+mj-lt"/>
                        </a:rPr>
                        <a:t> 46</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0" i="0" u="none" strike="noStrike" dirty="0">
                          <a:solidFill>
                            <a:schemeClr val="tx1"/>
                          </a:solidFill>
                          <a:effectLst/>
                          <a:latin typeface="+mj-lt"/>
                        </a:rPr>
                        <a:t>192</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extLst>
                  <a:ext uri="{0D108BD9-81ED-4DB2-BD59-A6C34878D82A}">
                    <a16:rowId xmlns:a16="http://schemas.microsoft.com/office/drawing/2014/main" val="10002"/>
                  </a:ext>
                </a:extLst>
              </a:tr>
              <a:tr h="262030">
                <a:tc>
                  <a:txBody>
                    <a:bodyPr/>
                    <a:lstStyle/>
                    <a:p>
                      <a:pPr algn="l" fontAlgn="ctr"/>
                      <a:r>
                        <a:rPr lang="fr-FR" sz="1200" b="0" i="0" u="none" strike="noStrike" dirty="0">
                          <a:solidFill>
                            <a:schemeClr val="tx1"/>
                          </a:solidFill>
                          <a:effectLst/>
                          <a:latin typeface="+mj-lt"/>
                        </a:rPr>
                        <a:t> </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tc>
                  <a:txBody>
                    <a:bodyPr/>
                    <a:lstStyle/>
                    <a:p>
                      <a:pPr algn="l" fontAlgn="ctr"/>
                      <a:r>
                        <a:rPr lang="fr-FR" sz="1200" b="0" i="1" u="none" strike="noStrike">
                          <a:solidFill>
                            <a:schemeClr val="tx1"/>
                          </a:solidFill>
                          <a:effectLst/>
                          <a:latin typeface="+mj-lt"/>
                        </a:rPr>
                        <a:t>Blé</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tc>
                  <a:txBody>
                    <a:bodyPr/>
                    <a:lstStyle/>
                    <a:p>
                      <a:pPr algn="ctr" fontAlgn="ctr"/>
                      <a:r>
                        <a:rPr lang="fr-FR" sz="1200" b="1" i="0" u="none" strike="noStrike" dirty="0">
                          <a:solidFill>
                            <a:schemeClr val="tx1"/>
                          </a:solidFill>
                          <a:effectLst/>
                          <a:latin typeface="+mj-lt"/>
                        </a:rPr>
                        <a:t>49</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tc>
                  <a:txBody>
                    <a:bodyPr/>
                    <a:lstStyle/>
                    <a:p>
                      <a:pPr algn="ctr" fontAlgn="ctr"/>
                      <a:r>
                        <a:rPr lang="fr-FR" sz="1200" b="0" i="1" u="none" strike="noStrike" dirty="0">
                          <a:solidFill>
                            <a:schemeClr val="tx1"/>
                          </a:solidFill>
                          <a:effectLst/>
                          <a:latin typeface="+mj-lt"/>
                        </a:rPr>
                        <a:t> 39</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tc>
                  <a:txBody>
                    <a:bodyPr/>
                    <a:lstStyle/>
                    <a:p>
                      <a:pPr algn="ctr" fontAlgn="ctr"/>
                      <a:r>
                        <a:rPr lang="fr-FR" sz="1200" b="0" i="0" u="none" strike="noStrike" dirty="0">
                          <a:solidFill>
                            <a:schemeClr val="tx1"/>
                          </a:solidFill>
                          <a:effectLst/>
                          <a:latin typeface="+mj-lt"/>
                        </a:rPr>
                        <a:t>211</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extLst>
                  <a:ext uri="{0D108BD9-81ED-4DB2-BD59-A6C34878D82A}">
                    <a16:rowId xmlns:a16="http://schemas.microsoft.com/office/drawing/2014/main" val="10003"/>
                  </a:ext>
                </a:extLst>
              </a:tr>
              <a:tr h="262030">
                <a:tc>
                  <a:txBody>
                    <a:bodyPr/>
                    <a:lstStyle/>
                    <a:p>
                      <a:pPr algn="l" fontAlgn="ctr"/>
                      <a:r>
                        <a:rPr lang="fr-FR" sz="1200" b="0" i="0" u="none" strike="noStrike">
                          <a:solidFill>
                            <a:schemeClr val="tx1"/>
                          </a:solidFill>
                          <a:effectLst/>
                          <a:latin typeface="+mj-lt"/>
                        </a:rPr>
                        <a:t> </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l" fontAlgn="ctr"/>
                      <a:r>
                        <a:rPr lang="fr-FR" sz="1200" b="0" i="1" u="none" strike="noStrike">
                          <a:solidFill>
                            <a:schemeClr val="tx1"/>
                          </a:solidFill>
                          <a:effectLst/>
                          <a:latin typeface="+mj-lt"/>
                        </a:rPr>
                        <a:t>Colza</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1" i="0" u="none" strike="noStrike" dirty="0">
                          <a:solidFill>
                            <a:schemeClr val="tx1"/>
                          </a:solidFill>
                          <a:effectLst/>
                          <a:latin typeface="+mj-lt"/>
                        </a:rPr>
                        <a:t>51</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0" i="1" u="none" strike="noStrike" dirty="0">
                          <a:solidFill>
                            <a:schemeClr val="tx1"/>
                          </a:solidFill>
                          <a:effectLst/>
                          <a:latin typeface="+mj-lt"/>
                        </a:rPr>
                        <a:t> 46</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0" i="0" u="none" strike="noStrike" dirty="0">
                          <a:solidFill>
                            <a:schemeClr val="tx1"/>
                          </a:solidFill>
                          <a:effectLst/>
                          <a:latin typeface="+mj-lt"/>
                        </a:rPr>
                        <a:t>176</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extLst>
                  <a:ext uri="{0D108BD9-81ED-4DB2-BD59-A6C34878D82A}">
                    <a16:rowId xmlns:a16="http://schemas.microsoft.com/office/drawing/2014/main" val="10004"/>
                  </a:ext>
                </a:extLst>
              </a:tr>
              <a:tr h="262030">
                <a:tc>
                  <a:txBody>
                    <a:bodyPr/>
                    <a:lstStyle/>
                    <a:p>
                      <a:pPr algn="l" fontAlgn="ctr"/>
                      <a:r>
                        <a:rPr lang="fr-FR" sz="1200" b="0" i="0" u="none" strike="noStrike">
                          <a:solidFill>
                            <a:schemeClr val="tx1"/>
                          </a:solidFill>
                          <a:effectLst/>
                          <a:latin typeface="+mj-lt"/>
                        </a:rPr>
                        <a:t> </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tc>
                  <a:txBody>
                    <a:bodyPr/>
                    <a:lstStyle/>
                    <a:p>
                      <a:pPr algn="l" fontAlgn="ctr"/>
                      <a:r>
                        <a:rPr lang="fr-FR" sz="1200" b="0" i="1" u="none" strike="noStrike">
                          <a:solidFill>
                            <a:schemeClr val="tx1"/>
                          </a:solidFill>
                          <a:effectLst/>
                          <a:latin typeface="+mj-lt"/>
                        </a:rPr>
                        <a:t>Lin</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tc>
                  <a:txBody>
                    <a:bodyPr/>
                    <a:lstStyle/>
                    <a:p>
                      <a:pPr algn="ctr" fontAlgn="ctr"/>
                      <a:r>
                        <a:rPr lang="fr-FR" sz="1200" b="1" i="0" u="none" strike="noStrike" dirty="0">
                          <a:solidFill>
                            <a:schemeClr val="tx1"/>
                          </a:solidFill>
                          <a:effectLst/>
                          <a:latin typeface="+mj-lt"/>
                        </a:rPr>
                        <a:t>57</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tc>
                  <a:txBody>
                    <a:bodyPr/>
                    <a:lstStyle/>
                    <a:p>
                      <a:pPr algn="ctr" fontAlgn="ctr"/>
                      <a:r>
                        <a:rPr lang="fr-FR" sz="1200" b="0" i="1" u="none" strike="noStrike" dirty="0">
                          <a:solidFill>
                            <a:schemeClr val="tx1"/>
                          </a:solidFill>
                          <a:effectLst/>
                          <a:latin typeface="+mj-lt"/>
                        </a:rPr>
                        <a:t> 45</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tc>
                  <a:txBody>
                    <a:bodyPr/>
                    <a:lstStyle/>
                    <a:p>
                      <a:pPr algn="ctr" fontAlgn="ctr"/>
                      <a:r>
                        <a:rPr lang="fr-FR" sz="1200" b="0" i="0" u="none" strike="noStrike" dirty="0">
                          <a:solidFill>
                            <a:schemeClr val="tx1"/>
                          </a:solidFill>
                          <a:effectLst/>
                          <a:latin typeface="+mj-lt"/>
                        </a:rPr>
                        <a:t>197</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extLst>
                  <a:ext uri="{0D108BD9-81ED-4DB2-BD59-A6C34878D82A}">
                    <a16:rowId xmlns:a16="http://schemas.microsoft.com/office/drawing/2014/main" val="10005"/>
                  </a:ext>
                </a:extLst>
              </a:tr>
              <a:tr h="262030">
                <a:tc>
                  <a:txBody>
                    <a:bodyPr/>
                    <a:lstStyle/>
                    <a:p>
                      <a:pPr algn="l" fontAlgn="ctr"/>
                      <a:r>
                        <a:rPr lang="fr-FR" sz="1200" b="0" i="0" u="none" strike="noStrike">
                          <a:solidFill>
                            <a:schemeClr val="tx1"/>
                          </a:solidFill>
                          <a:effectLst/>
                          <a:latin typeface="+mj-lt"/>
                        </a:rPr>
                        <a:t> </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l" fontAlgn="ctr"/>
                      <a:r>
                        <a:rPr lang="fr-FR" sz="1200" b="0" i="1" u="none" strike="noStrike" dirty="0">
                          <a:solidFill>
                            <a:schemeClr val="tx1"/>
                          </a:solidFill>
                          <a:effectLst/>
                          <a:latin typeface="+mj-lt"/>
                        </a:rPr>
                        <a:t>Maïs grain</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1" i="0" u="none" strike="noStrike" dirty="0">
                          <a:solidFill>
                            <a:schemeClr val="tx1"/>
                          </a:solidFill>
                          <a:effectLst/>
                          <a:latin typeface="+mj-lt"/>
                        </a:rPr>
                        <a:t>40</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0" i="1" u="none" strike="noStrike" dirty="0">
                          <a:solidFill>
                            <a:schemeClr val="tx1"/>
                          </a:solidFill>
                          <a:effectLst/>
                          <a:latin typeface="+mj-lt"/>
                        </a:rPr>
                        <a:t> 43</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0" i="0" u="none" strike="noStrike" dirty="0">
                          <a:solidFill>
                            <a:schemeClr val="tx1"/>
                          </a:solidFill>
                          <a:effectLst/>
                          <a:latin typeface="+mj-lt"/>
                        </a:rPr>
                        <a:t>219</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extLst>
                  <a:ext uri="{0D108BD9-81ED-4DB2-BD59-A6C34878D82A}">
                    <a16:rowId xmlns:a16="http://schemas.microsoft.com/office/drawing/2014/main" val="10006"/>
                  </a:ext>
                </a:extLst>
              </a:tr>
              <a:tr h="262030">
                <a:tc>
                  <a:txBody>
                    <a:bodyPr/>
                    <a:lstStyle/>
                    <a:p>
                      <a:pPr algn="l" fontAlgn="ctr"/>
                      <a:r>
                        <a:rPr lang="fr-FR" sz="1200" b="0" i="0" u="none" strike="noStrike">
                          <a:solidFill>
                            <a:schemeClr val="tx1"/>
                          </a:solidFill>
                          <a:effectLst/>
                          <a:latin typeface="+mj-lt"/>
                        </a:rPr>
                        <a:t> </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tc>
                  <a:txBody>
                    <a:bodyPr/>
                    <a:lstStyle/>
                    <a:p>
                      <a:pPr algn="l" fontAlgn="ctr"/>
                      <a:r>
                        <a:rPr lang="fr-FR" sz="1200" b="0" i="1" u="none" strike="noStrike" dirty="0">
                          <a:solidFill>
                            <a:schemeClr val="tx1"/>
                          </a:solidFill>
                          <a:effectLst/>
                          <a:latin typeface="+mj-lt"/>
                        </a:rPr>
                        <a:t>Orge de </a:t>
                      </a:r>
                      <a:r>
                        <a:rPr lang="fr-FR" sz="1200" b="0" i="1" u="none" strike="noStrike" dirty="0" err="1">
                          <a:solidFill>
                            <a:schemeClr val="tx1"/>
                          </a:solidFill>
                          <a:effectLst/>
                          <a:latin typeface="+mj-lt"/>
                        </a:rPr>
                        <a:t>prts</a:t>
                      </a:r>
                      <a:endParaRPr lang="fr-FR" sz="1200" b="0" i="1" u="none" strike="noStrike" dirty="0">
                        <a:solidFill>
                          <a:schemeClr val="tx1"/>
                        </a:solidFill>
                        <a:effectLst/>
                        <a:latin typeface="+mj-lt"/>
                      </a:endParaRP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tc>
                  <a:txBody>
                    <a:bodyPr/>
                    <a:lstStyle/>
                    <a:p>
                      <a:pPr algn="ctr" fontAlgn="ctr"/>
                      <a:r>
                        <a:rPr lang="fr-FR" sz="1200" b="1" i="0" u="none" strike="noStrike" dirty="0">
                          <a:solidFill>
                            <a:schemeClr val="tx1"/>
                          </a:solidFill>
                          <a:effectLst/>
                          <a:latin typeface="+mj-lt"/>
                        </a:rPr>
                        <a:t>57</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tc>
                  <a:txBody>
                    <a:bodyPr/>
                    <a:lstStyle/>
                    <a:p>
                      <a:pPr algn="ctr" fontAlgn="ctr"/>
                      <a:r>
                        <a:rPr lang="fr-FR" sz="1200" b="0" i="1" u="none" strike="noStrike" dirty="0">
                          <a:solidFill>
                            <a:schemeClr val="tx1"/>
                          </a:solidFill>
                          <a:effectLst/>
                          <a:latin typeface="+mj-lt"/>
                        </a:rPr>
                        <a:t> 60</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tc>
                  <a:txBody>
                    <a:bodyPr/>
                    <a:lstStyle/>
                    <a:p>
                      <a:pPr algn="ctr" fontAlgn="ctr"/>
                      <a:r>
                        <a:rPr lang="fr-FR" sz="1200" b="0" i="0" u="none" strike="noStrike" dirty="0">
                          <a:solidFill>
                            <a:schemeClr val="tx1"/>
                          </a:solidFill>
                          <a:effectLst/>
                          <a:latin typeface="+mj-lt"/>
                        </a:rPr>
                        <a:t>201</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extLst>
                  <a:ext uri="{0D108BD9-81ED-4DB2-BD59-A6C34878D82A}">
                    <a16:rowId xmlns:a16="http://schemas.microsoft.com/office/drawing/2014/main" val="10007"/>
                  </a:ext>
                </a:extLst>
              </a:tr>
              <a:tr h="511582">
                <a:tc>
                  <a:txBody>
                    <a:bodyPr/>
                    <a:lstStyle/>
                    <a:p>
                      <a:pPr algn="l" fontAlgn="ctr"/>
                      <a:r>
                        <a:rPr lang="fr-FR" sz="1200" b="0" i="0" u="none" strike="noStrike">
                          <a:solidFill>
                            <a:schemeClr val="tx1"/>
                          </a:solidFill>
                          <a:effectLst/>
                          <a:latin typeface="+mj-lt"/>
                        </a:rPr>
                        <a:t> </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l" fontAlgn="ctr"/>
                      <a:r>
                        <a:rPr lang="fr-FR" sz="1200" b="0" i="1" u="none" strike="noStrike" dirty="0">
                          <a:solidFill>
                            <a:schemeClr val="tx1"/>
                          </a:solidFill>
                          <a:effectLst/>
                          <a:latin typeface="+mj-lt"/>
                        </a:rPr>
                        <a:t>Orge d’hiver /escourgeon</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1" i="0" u="none" strike="noStrike" dirty="0">
                          <a:solidFill>
                            <a:schemeClr val="tx1"/>
                          </a:solidFill>
                          <a:effectLst/>
                          <a:latin typeface="+mj-lt"/>
                        </a:rPr>
                        <a:t>43</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0" i="1" u="none" strike="noStrike" dirty="0">
                          <a:solidFill>
                            <a:schemeClr val="tx1"/>
                          </a:solidFill>
                          <a:effectLst/>
                          <a:latin typeface="+mj-lt"/>
                        </a:rPr>
                        <a:t> 37</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0" i="0" u="none" strike="noStrike" dirty="0">
                          <a:solidFill>
                            <a:schemeClr val="tx1"/>
                          </a:solidFill>
                          <a:effectLst/>
                          <a:latin typeface="+mj-lt"/>
                        </a:rPr>
                        <a:t>204</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extLst>
                  <a:ext uri="{0D108BD9-81ED-4DB2-BD59-A6C34878D82A}">
                    <a16:rowId xmlns:a16="http://schemas.microsoft.com/office/drawing/2014/main" val="10008"/>
                  </a:ext>
                </a:extLst>
              </a:tr>
              <a:tr h="262030">
                <a:tc>
                  <a:txBody>
                    <a:bodyPr/>
                    <a:lstStyle/>
                    <a:p>
                      <a:pPr algn="l" fontAlgn="ctr"/>
                      <a:r>
                        <a:rPr lang="fr-FR" sz="1200" b="0" i="0" u="none" strike="noStrike">
                          <a:solidFill>
                            <a:schemeClr val="tx1"/>
                          </a:solidFill>
                          <a:effectLst/>
                          <a:latin typeface="+mj-lt"/>
                        </a:rPr>
                        <a:t> </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l" fontAlgn="ctr"/>
                      <a:r>
                        <a:rPr lang="fr-FR" sz="1200" b="0" i="1" u="none" strike="noStrike">
                          <a:solidFill>
                            <a:schemeClr val="tx1"/>
                          </a:solidFill>
                          <a:effectLst/>
                          <a:latin typeface="+mj-lt"/>
                        </a:rPr>
                        <a:t>Protéagineux</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1" i="0" u="none" strike="noStrike" dirty="0">
                          <a:solidFill>
                            <a:schemeClr val="tx1"/>
                          </a:solidFill>
                          <a:effectLst/>
                          <a:latin typeface="+mj-lt"/>
                        </a:rPr>
                        <a:t>60</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0" i="1" u="none" strike="noStrike" dirty="0">
                          <a:solidFill>
                            <a:schemeClr val="tx1"/>
                          </a:solidFill>
                          <a:effectLst/>
                          <a:latin typeface="+mj-lt"/>
                        </a:rPr>
                        <a:t> 41</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0" i="0" u="none" strike="noStrike" dirty="0">
                          <a:solidFill>
                            <a:schemeClr val="tx1"/>
                          </a:solidFill>
                          <a:effectLst/>
                          <a:latin typeface="+mj-lt"/>
                        </a:rPr>
                        <a:t>168</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extLst>
                  <a:ext uri="{0D108BD9-81ED-4DB2-BD59-A6C34878D82A}">
                    <a16:rowId xmlns:a16="http://schemas.microsoft.com/office/drawing/2014/main" val="10009"/>
                  </a:ext>
                </a:extLst>
              </a:tr>
            </a:tbl>
          </a:graphicData>
        </a:graphic>
      </p:graphicFrame>
      <p:graphicFrame>
        <p:nvGraphicFramePr>
          <p:cNvPr id="3" name="Tableau 2"/>
          <p:cNvGraphicFramePr>
            <a:graphicFrameLocks noGrp="1"/>
          </p:cNvGraphicFramePr>
          <p:nvPr>
            <p:extLst>
              <p:ext uri="{D42A27DB-BD31-4B8C-83A1-F6EECF244321}">
                <p14:modId xmlns:p14="http://schemas.microsoft.com/office/powerpoint/2010/main" val="1799094722"/>
              </p:ext>
            </p:extLst>
          </p:nvPr>
        </p:nvGraphicFramePr>
        <p:xfrm>
          <a:off x="883759" y="6223944"/>
          <a:ext cx="3061557" cy="2300747"/>
        </p:xfrm>
        <a:graphic>
          <a:graphicData uri="http://schemas.openxmlformats.org/drawingml/2006/table">
            <a:tbl>
              <a:tblPr/>
              <a:tblGrid>
                <a:gridCol w="867431">
                  <a:extLst>
                    <a:ext uri="{9D8B030D-6E8A-4147-A177-3AD203B41FA5}">
                      <a16:colId xmlns:a16="http://schemas.microsoft.com/office/drawing/2014/main" val="20000"/>
                    </a:ext>
                  </a:extLst>
                </a:gridCol>
                <a:gridCol w="816428">
                  <a:extLst>
                    <a:ext uri="{9D8B030D-6E8A-4147-A177-3AD203B41FA5}">
                      <a16:colId xmlns:a16="http://schemas.microsoft.com/office/drawing/2014/main" val="20001"/>
                    </a:ext>
                  </a:extLst>
                </a:gridCol>
                <a:gridCol w="615699">
                  <a:extLst>
                    <a:ext uri="{9D8B030D-6E8A-4147-A177-3AD203B41FA5}">
                      <a16:colId xmlns:a16="http://schemas.microsoft.com/office/drawing/2014/main" val="20002"/>
                    </a:ext>
                  </a:extLst>
                </a:gridCol>
                <a:gridCol w="761999">
                  <a:extLst>
                    <a:ext uri="{9D8B030D-6E8A-4147-A177-3AD203B41FA5}">
                      <a16:colId xmlns:a16="http://schemas.microsoft.com/office/drawing/2014/main" val="20003"/>
                    </a:ext>
                  </a:extLst>
                </a:gridCol>
              </a:tblGrid>
              <a:tr h="594769">
                <a:tc>
                  <a:txBody>
                    <a:bodyPr/>
                    <a:lstStyle/>
                    <a:p>
                      <a:pPr algn="l" fontAlgn="ctr"/>
                      <a:r>
                        <a:rPr lang="fr-FR" sz="1200" b="1" i="0" u="none" strike="noStrike" dirty="0">
                          <a:solidFill>
                            <a:schemeClr val="tx1"/>
                          </a:solidFill>
                          <a:effectLst/>
                          <a:latin typeface="+mj-lt"/>
                        </a:rPr>
                        <a:t>Culture</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000"/>
                    </a:solidFill>
                  </a:tcPr>
                </a:tc>
                <a:tc>
                  <a:txBody>
                    <a:bodyPr/>
                    <a:lstStyle/>
                    <a:p>
                      <a:pPr algn="ctr" fontAlgn="ctr"/>
                      <a:r>
                        <a:rPr lang="fr-FR" sz="1200" b="1" i="0" u="none" strike="noStrike" dirty="0">
                          <a:solidFill>
                            <a:schemeClr val="tx1"/>
                          </a:solidFill>
                          <a:effectLst/>
                          <a:latin typeface="+mj-lt"/>
                        </a:rPr>
                        <a:t>Reliquat moyen 2022</a:t>
                      </a:r>
                    </a:p>
                    <a:p>
                      <a:pPr algn="ctr" fontAlgn="ctr"/>
                      <a:r>
                        <a:rPr lang="fr-FR" sz="1200" b="1" i="0" u="none" strike="noStrike" dirty="0">
                          <a:solidFill>
                            <a:schemeClr val="tx1"/>
                          </a:solidFill>
                          <a:effectLst/>
                          <a:latin typeface="+mj-lt"/>
                        </a:rPr>
                        <a:t>(U/ha)</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000"/>
                    </a:solidFill>
                  </a:tcPr>
                </a:tc>
                <a:tc>
                  <a:txBody>
                    <a:bodyPr/>
                    <a:lstStyle/>
                    <a:p>
                      <a:pPr algn="ctr" fontAlgn="ctr"/>
                      <a:r>
                        <a:rPr lang="fr-FR" sz="1200" b="0" i="1" u="none" strike="noStrike" dirty="0">
                          <a:solidFill>
                            <a:schemeClr val="tx1"/>
                          </a:solidFill>
                          <a:effectLst/>
                          <a:latin typeface="+mj-lt"/>
                        </a:rPr>
                        <a:t> RSH moyen 2021 (U/ha)</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000"/>
                    </a:solidFill>
                  </a:tcPr>
                </a:tc>
                <a:tc>
                  <a:txBody>
                    <a:bodyPr/>
                    <a:lstStyle/>
                    <a:p>
                      <a:pPr algn="ctr" fontAlgn="ctr"/>
                      <a:r>
                        <a:rPr lang="fr-FR" sz="1200" b="1" i="0" u="none" strike="noStrike" dirty="0">
                          <a:solidFill>
                            <a:schemeClr val="tx1"/>
                          </a:solidFill>
                          <a:effectLst/>
                          <a:latin typeface="+mj-lt"/>
                        </a:rPr>
                        <a:t>Dose conseillée 2022 (U/ha)</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C000"/>
                    </a:solidFill>
                  </a:tcPr>
                </a:tc>
                <a:extLst>
                  <a:ext uri="{0D108BD9-81ED-4DB2-BD59-A6C34878D82A}">
                    <a16:rowId xmlns:a16="http://schemas.microsoft.com/office/drawing/2014/main" val="10000"/>
                  </a:ext>
                </a:extLst>
              </a:tr>
              <a:tr h="262030">
                <a:tc>
                  <a:txBody>
                    <a:bodyPr/>
                    <a:lstStyle/>
                    <a:p>
                      <a:pPr algn="l" fontAlgn="ctr"/>
                      <a:r>
                        <a:rPr lang="fr-FR" sz="1200" b="1" i="0" u="none" strike="noStrike" dirty="0">
                          <a:solidFill>
                            <a:schemeClr val="tx1"/>
                          </a:solidFill>
                          <a:effectLst/>
                          <a:latin typeface="+mj-lt"/>
                        </a:rPr>
                        <a:t>Betteraves</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tc>
                  <a:txBody>
                    <a:bodyPr/>
                    <a:lstStyle/>
                    <a:p>
                      <a:pPr algn="ctr" fontAlgn="ctr"/>
                      <a:r>
                        <a:rPr lang="fr-FR" sz="1200" b="1" i="0" u="none" strike="noStrike" dirty="0">
                          <a:solidFill>
                            <a:schemeClr val="tx1"/>
                          </a:solidFill>
                          <a:effectLst/>
                          <a:latin typeface="+mj-lt"/>
                        </a:rPr>
                        <a:t>53</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tc>
                  <a:txBody>
                    <a:bodyPr/>
                    <a:lstStyle/>
                    <a:p>
                      <a:pPr algn="ctr" fontAlgn="ctr"/>
                      <a:r>
                        <a:rPr lang="fr-FR" sz="1200" b="0" i="1" u="none" strike="noStrike" dirty="0">
                          <a:solidFill>
                            <a:schemeClr val="tx1"/>
                          </a:solidFill>
                          <a:effectLst/>
                          <a:latin typeface="+mj-lt"/>
                        </a:rPr>
                        <a:t>48</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tc>
                  <a:txBody>
                    <a:bodyPr/>
                    <a:lstStyle/>
                    <a:p>
                      <a:pPr algn="ctr" fontAlgn="ctr"/>
                      <a:r>
                        <a:rPr lang="fr-FR" sz="1200" b="0" i="0" u="none" strike="noStrike" dirty="0">
                          <a:solidFill>
                            <a:schemeClr val="tx1"/>
                          </a:solidFill>
                          <a:effectLst/>
                          <a:latin typeface="+mj-lt"/>
                        </a:rPr>
                        <a:t>98</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extLst>
                  <a:ext uri="{0D108BD9-81ED-4DB2-BD59-A6C34878D82A}">
                    <a16:rowId xmlns:a16="http://schemas.microsoft.com/office/drawing/2014/main" val="10001"/>
                  </a:ext>
                </a:extLst>
              </a:tr>
              <a:tr h="262030">
                <a:tc>
                  <a:txBody>
                    <a:bodyPr/>
                    <a:lstStyle/>
                    <a:p>
                      <a:pPr algn="l" fontAlgn="ctr"/>
                      <a:r>
                        <a:rPr lang="fr-FR" sz="1200" b="1" i="0" u="none" strike="noStrike" dirty="0">
                          <a:solidFill>
                            <a:schemeClr val="tx1"/>
                          </a:solidFill>
                          <a:effectLst/>
                          <a:latin typeface="+mj-lt"/>
                        </a:rPr>
                        <a:t>Colza</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1" i="0" u="none" strike="noStrike" dirty="0">
                          <a:solidFill>
                            <a:schemeClr val="tx1"/>
                          </a:solidFill>
                          <a:effectLst/>
                          <a:latin typeface="+mj-lt"/>
                        </a:rPr>
                        <a:t>40</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0" i="1" u="none" strike="noStrike" dirty="0">
                          <a:solidFill>
                            <a:schemeClr val="tx1"/>
                          </a:solidFill>
                          <a:effectLst/>
                          <a:latin typeface="+mj-lt"/>
                        </a:rPr>
                        <a:t> 39</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0" i="0" u="none" strike="noStrike" dirty="0">
                          <a:solidFill>
                            <a:schemeClr val="tx1"/>
                          </a:solidFill>
                          <a:effectLst/>
                          <a:latin typeface="+mj-lt"/>
                        </a:rPr>
                        <a:t>183</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extLst>
                  <a:ext uri="{0D108BD9-81ED-4DB2-BD59-A6C34878D82A}">
                    <a16:rowId xmlns:a16="http://schemas.microsoft.com/office/drawing/2014/main" val="10002"/>
                  </a:ext>
                </a:extLst>
              </a:tr>
              <a:tr h="262030">
                <a:tc>
                  <a:txBody>
                    <a:bodyPr/>
                    <a:lstStyle/>
                    <a:p>
                      <a:pPr algn="l" fontAlgn="ctr"/>
                      <a:r>
                        <a:rPr lang="fr-FR" sz="1200" b="1" i="0" u="none" strike="noStrike" dirty="0">
                          <a:solidFill>
                            <a:schemeClr val="tx1"/>
                          </a:solidFill>
                          <a:effectLst/>
                          <a:latin typeface="+mj-lt"/>
                        </a:rPr>
                        <a:t>Maïs grain</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1" i="0" u="none" strike="noStrike" dirty="0">
                          <a:solidFill>
                            <a:schemeClr val="tx1"/>
                          </a:solidFill>
                          <a:effectLst/>
                          <a:latin typeface="+mj-lt"/>
                        </a:rPr>
                        <a:t>47</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0" i="1" u="none" strike="noStrike" dirty="0">
                          <a:solidFill>
                            <a:schemeClr val="tx1"/>
                          </a:solidFill>
                          <a:effectLst/>
                          <a:latin typeface="+mj-lt"/>
                        </a:rPr>
                        <a:t> 46</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0" i="0" u="none" strike="noStrike" dirty="0">
                          <a:solidFill>
                            <a:schemeClr val="tx1"/>
                          </a:solidFill>
                          <a:effectLst/>
                          <a:latin typeface="+mj-lt"/>
                        </a:rPr>
                        <a:t>137</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extLst>
                  <a:ext uri="{0D108BD9-81ED-4DB2-BD59-A6C34878D82A}">
                    <a16:rowId xmlns:a16="http://schemas.microsoft.com/office/drawing/2014/main" val="10004"/>
                  </a:ext>
                </a:extLst>
              </a:tr>
              <a:tr h="262030">
                <a:tc>
                  <a:txBody>
                    <a:bodyPr/>
                    <a:lstStyle/>
                    <a:p>
                      <a:pPr algn="l" fontAlgn="ctr"/>
                      <a:r>
                        <a:rPr lang="fr-FR" sz="1200" b="1" i="0" u="none" strike="noStrike" dirty="0">
                          <a:solidFill>
                            <a:schemeClr val="tx1"/>
                          </a:solidFill>
                          <a:effectLst/>
                          <a:latin typeface="+mj-lt"/>
                        </a:rPr>
                        <a:t>Orge de </a:t>
                      </a:r>
                      <a:r>
                        <a:rPr lang="fr-FR" sz="1200" b="1" i="0" u="none" strike="noStrike" dirty="0" err="1">
                          <a:solidFill>
                            <a:schemeClr val="tx1"/>
                          </a:solidFill>
                          <a:effectLst/>
                          <a:latin typeface="+mj-lt"/>
                        </a:rPr>
                        <a:t>prts</a:t>
                      </a:r>
                      <a:endParaRPr lang="fr-FR" sz="1200" b="1" i="0" u="none" strike="noStrike" dirty="0">
                        <a:solidFill>
                          <a:schemeClr val="tx1"/>
                        </a:solidFill>
                        <a:effectLst/>
                        <a:latin typeface="+mj-lt"/>
                      </a:endParaRP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tc>
                  <a:txBody>
                    <a:bodyPr/>
                    <a:lstStyle/>
                    <a:p>
                      <a:pPr algn="ctr" fontAlgn="ctr"/>
                      <a:r>
                        <a:rPr lang="fr-FR" sz="1200" b="1" i="0" u="none" strike="noStrike" dirty="0">
                          <a:solidFill>
                            <a:schemeClr val="tx1"/>
                          </a:solidFill>
                          <a:effectLst/>
                          <a:latin typeface="+mj-lt"/>
                        </a:rPr>
                        <a:t>42</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tc>
                  <a:txBody>
                    <a:bodyPr/>
                    <a:lstStyle/>
                    <a:p>
                      <a:pPr algn="ctr" fontAlgn="ctr"/>
                      <a:r>
                        <a:rPr lang="fr-FR" sz="1200" b="0" i="1" u="none" strike="noStrike" dirty="0">
                          <a:solidFill>
                            <a:schemeClr val="tx1"/>
                          </a:solidFill>
                          <a:effectLst/>
                          <a:latin typeface="+mj-lt"/>
                        </a:rPr>
                        <a:t> 45</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tc>
                  <a:txBody>
                    <a:bodyPr/>
                    <a:lstStyle/>
                    <a:p>
                      <a:pPr algn="ctr" fontAlgn="ctr"/>
                      <a:r>
                        <a:rPr lang="fr-FR" sz="1200" b="0" i="0" u="none" strike="noStrike" dirty="0">
                          <a:solidFill>
                            <a:schemeClr val="tx1"/>
                          </a:solidFill>
                          <a:effectLst/>
                          <a:latin typeface="+mj-lt"/>
                        </a:rPr>
                        <a:t>127</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E8CB"/>
                    </a:solidFill>
                  </a:tcPr>
                </a:tc>
                <a:extLst>
                  <a:ext uri="{0D108BD9-81ED-4DB2-BD59-A6C34878D82A}">
                    <a16:rowId xmlns:a16="http://schemas.microsoft.com/office/drawing/2014/main" val="10005"/>
                  </a:ext>
                </a:extLst>
              </a:tr>
              <a:tr h="511582">
                <a:tc>
                  <a:txBody>
                    <a:bodyPr/>
                    <a:lstStyle/>
                    <a:p>
                      <a:pPr algn="l" fontAlgn="ctr"/>
                      <a:r>
                        <a:rPr lang="fr-FR" sz="1200" b="1" i="0" u="none" strike="noStrike">
                          <a:solidFill>
                            <a:schemeClr val="tx1"/>
                          </a:solidFill>
                          <a:effectLst/>
                          <a:latin typeface="+mj-lt"/>
                        </a:rPr>
                        <a:t>Orge d’hiver /escourgeon</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1" i="0" u="none" strike="noStrike" dirty="0">
                          <a:solidFill>
                            <a:schemeClr val="tx1"/>
                          </a:solidFill>
                          <a:effectLst/>
                          <a:latin typeface="+mj-lt"/>
                        </a:rPr>
                        <a:t>43</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0" i="1" u="none" strike="noStrike" dirty="0">
                          <a:solidFill>
                            <a:schemeClr val="tx1"/>
                          </a:solidFill>
                          <a:effectLst/>
                          <a:latin typeface="+mj-lt"/>
                        </a:rPr>
                        <a:t> 40</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tc>
                  <a:txBody>
                    <a:bodyPr/>
                    <a:lstStyle/>
                    <a:p>
                      <a:pPr algn="ctr" fontAlgn="ctr"/>
                      <a:r>
                        <a:rPr lang="fr-FR" sz="1200" b="0" i="0" u="none" strike="noStrike" dirty="0">
                          <a:solidFill>
                            <a:schemeClr val="tx1"/>
                          </a:solidFill>
                          <a:effectLst/>
                          <a:latin typeface="+mj-lt"/>
                        </a:rPr>
                        <a:t>147</a:t>
                      </a:r>
                    </a:p>
                  </a:txBody>
                  <a:tcPr marL="857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FF4E7"/>
                    </a:solidFill>
                  </a:tcPr>
                </a:tc>
                <a:extLst>
                  <a:ext uri="{0D108BD9-81ED-4DB2-BD59-A6C34878D82A}">
                    <a16:rowId xmlns:a16="http://schemas.microsoft.com/office/drawing/2014/main" val="10006"/>
                  </a:ext>
                </a:extLst>
              </a:tr>
            </a:tbl>
          </a:graphicData>
        </a:graphic>
      </p:graphicFrame>
      <p:pic>
        <p:nvPicPr>
          <p:cNvPr id="7" name="Image 6"/>
          <p:cNvPicPr>
            <a:picLocks noChangeAspect="1"/>
          </p:cNvPicPr>
          <p:nvPr/>
        </p:nvPicPr>
        <p:blipFill>
          <a:blip r:embed="rId3"/>
          <a:stretch>
            <a:fillRect/>
          </a:stretch>
        </p:blipFill>
        <p:spPr>
          <a:xfrm>
            <a:off x="5152724" y="3779287"/>
            <a:ext cx="435251" cy="406921"/>
          </a:xfrm>
          <a:prstGeom prst="rect">
            <a:avLst/>
          </a:prstGeom>
        </p:spPr>
      </p:pic>
      <p:pic>
        <p:nvPicPr>
          <p:cNvPr id="8" name="Image 7"/>
          <p:cNvPicPr>
            <a:picLocks noChangeAspect="1"/>
          </p:cNvPicPr>
          <p:nvPr/>
        </p:nvPicPr>
        <p:blipFill>
          <a:blip r:embed="rId3"/>
          <a:stretch>
            <a:fillRect/>
          </a:stretch>
        </p:blipFill>
        <p:spPr>
          <a:xfrm>
            <a:off x="5587975" y="3779286"/>
            <a:ext cx="435251" cy="406921"/>
          </a:xfrm>
          <a:prstGeom prst="rect">
            <a:avLst/>
          </a:prstGeom>
        </p:spPr>
      </p:pic>
      <p:sp>
        <p:nvSpPr>
          <p:cNvPr id="9" name="Sous-titre 2"/>
          <p:cNvSpPr txBox="1">
            <a:spLocks/>
          </p:cNvSpPr>
          <p:nvPr/>
        </p:nvSpPr>
        <p:spPr>
          <a:xfrm>
            <a:off x="4358324" y="7522486"/>
            <a:ext cx="2481943" cy="1525116"/>
          </a:xfrm>
          <a:prstGeom prst="rect">
            <a:avLst/>
          </a:prstGeom>
        </p:spPr>
        <p:txBody>
          <a:bodyPr vert="horz" lIns="91440" tIns="45720" rIns="91440" bIns="45720" rtlCol="0">
            <a:normAutofit/>
          </a:bodyPr>
          <a:lstStyle>
            <a:lvl1pPr marL="0" indent="0" algn="ctr" defTabSz="685800" rtl="0" eaLnBrk="1" latinLnBrk="0" hangingPunct="1">
              <a:lnSpc>
                <a:spcPct val="90000"/>
              </a:lnSpc>
              <a:spcBef>
                <a:spcPts val="750"/>
              </a:spcBef>
              <a:buFont typeface="Arial" panose="020B0604020202020204" pitchFamily="34" charset="0"/>
              <a:buNone/>
              <a:defRPr sz="1800" b="1" u="sng" kern="1200">
                <a:solidFill>
                  <a:schemeClr val="tx1"/>
                </a:solidFill>
                <a:latin typeface="+mj-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sz="1500" b="1" kern="1200">
                <a:solidFill>
                  <a:schemeClr val="accent6"/>
                </a:solidFill>
                <a:latin typeface="+mj-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b="1" kern="1200">
                <a:solidFill>
                  <a:schemeClr val="tx1"/>
                </a:solidFill>
                <a:latin typeface="+mj-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j-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j-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algn="just"/>
            <a:r>
              <a:rPr lang="fr-FR" sz="1200" b="0" u="none" dirty="0"/>
              <a:t>Les quantités d’azote disponibles sont plus importantes dans les deux premiers horizons ce qui illustre parfaitement le moindre lessivage des éléments minéraux de cet hiver (moindre quantité de précipitations)</a:t>
            </a:r>
            <a:endParaRPr lang="fr-FR" sz="1200" b="0" i="1" u="none" dirty="0"/>
          </a:p>
          <a:p>
            <a:pPr algn="just"/>
            <a:endParaRPr lang="fr-FR" sz="1200" b="0" u="none" dirty="0"/>
          </a:p>
          <a:p>
            <a:pPr algn="just"/>
            <a:endParaRPr lang="fr-FR" sz="1200" b="0" u="none" dirty="0"/>
          </a:p>
        </p:txBody>
      </p:sp>
      <p:pic>
        <p:nvPicPr>
          <p:cNvPr id="14" name="Image 13">
            <a:extLst>
              <a:ext uri="{FF2B5EF4-FFF2-40B4-BE49-F238E27FC236}">
                <a16:creationId xmlns:a16="http://schemas.microsoft.com/office/drawing/2014/main" id="{0F04187B-E88A-4F52-98E8-D6F995B4EC17}"/>
              </a:ext>
            </a:extLst>
          </p:cNvPr>
          <p:cNvPicPr>
            <a:picLocks noChangeAspect="1"/>
          </p:cNvPicPr>
          <p:nvPr/>
        </p:nvPicPr>
        <p:blipFill>
          <a:blip r:embed="rId3"/>
          <a:stretch>
            <a:fillRect/>
          </a:stretch>
        </p:blipFill>
        <p:spPr>
          <a:xfrm>
            <a:off x="6023226" y="3779285"/>
            <a:ext cx="435251" cy="406921"/>
          </a:xfrm>
          <a:prstGeom prst="rect">
            <a:avLst/>
          </a:prstGeom>
        </p:spPr>
      </p:pic>
      <p:sp>
        <p:nvSpPr>
          <p:cNvPr id="11" name="ZoneTexte 10">
            <a:extLst>
              <a:ext uri="{FF2B5EF4-FFF2-40B4-BE49-F238E27FC236}">
                <a16:creationId xmlns:a16="http://schemas.microsoft.com/office/drawing/2014/main" id="{3F8457A0-3CE7-4FEA-92C9-B2514D2A0F5D}"/>
              </a:ext>
            </a:extLst>
          </p:cNvPr>
          <p:cNvSpPr txBox="1"/>
          <p:nvPr/>
        </p:nvSpPr>
        <p:spPr>
          <a:xfrm>
            <a:off x="696029" y="1625996"/>
            <a:ext cx="5272166" cy="400110"/>
          </a:xfrm>
          <a:prstGeom prst="rect">
            <a:avLst/>
          </a:prstGeom>
          <a:noFill/>
        </p:spPr>
        <p:txBody>
          <a:bodyPr wrap="square" rtlCol="0">
            <a:spAutoFit/>
          </a:bodyPr>
          <a:lstStyle/>
          <a:p>
            <a:r>
              <a:rPr lang="fr-FR" sz="2000" b="1" u="sng" dirty="0">
                <a:solidFill>
                  <a:srgbClr val="FF0000"/>
                </a:solidFill>
                <a:effectLst>
                  <a:outerShdw blurRad="38100" dist="38100" dir="2700000" algn="tl">
                    <a:srgbClr val="000000">
                      <a:alpha val="43137"/>
                    </a:srgbClr>
                  </a:outerShdw>
                </a:effectLst>
                <a:latin typeface="+mj-lt"/>
              </a:rPr>
              <a:t>Interventions toujours réalisables</a:t>
            </a:r>
          </a:p>
        </p:txBody>
      </p:sp>
    </p:spTree>
    <p:extLst>
      <p:ext uri="{BB962C8B-B14F-4D97-AF65-F5344CB8AC3E}">
        <p14:creationId xmlns:p14="http://schemas.microsoft.com/office/powerpoint/2010/main" val="2943163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fld id="{1614FB81-BBF8-4479-92EF-B55AD503E7BA}" type="slidenum">
              <a:rPr lang="fr-FR" smtClean="0"/>
              <a:t>9</a:t>
            </a:fld>
            <a:endParaRPr lang="fr-FR"/>
          </a:p>
        </p:txBody>
      </p:sp>
      <p:grpSp>
        <p:nvGrpSpPr>
          <p:cNvPr id="6" name="Groupe 5">
            <a:extLst>
              <a:ext uri="{FF2B5EF4-FFF2-40B4-BE49-F238E27FC236}">
                <a16:creationId xmlns:a16="http://schemas.microsoft.com/office/drawing/2014/main" id="{855CF001-D0C0-4123-8FD9-FFC80DC4A160}"/>
              </a:ext>
            </a:extLst>
          </p:cNvPr>
          <p:cNvGrpSpPr/>
          <p:nvPr/>
        </p:nvGrpSpPr>
        <p:grpSpPr>
          <a:xfrm>
            <a:off x="739222" y="1768086"/>
            <a:ext cx="6055529" cy="5607828"/>
            <a:chOff x="693702" y="1612146"/>
            <a:chExt cx="6055529" cy="5607828"/>
          </a:xfrm>
        </p:grpSpPr>
        <p:grpSp>
          <p:nvGrpSpPr>
            <p:cNvPr id="5" name="Groupe 4">
              <a:extLst>
                <a:ext uri="{FF2B5EF4-FFF2-40B4-BE49-F238E27FC236}">
                  <a16:creationId xmlns:a16="http://schemas.microsoft.com/office/drawing/2014/main" id="{2353645E-4D33-4800-92A3-73E2FFBF6FAB}"/>
                </a:ext>
              </a:extLst>
            </p:cNvPr>
            <p:cNvGrpSpPr/>
            <p:nvPr/>
          </p:nvGrpSpPr>
          <p:grpSpPr>
            <a:xfrm>
              <a:off x="693702" y="1612146"/>
              <a:ext cx="6055529" cy="5244268"/>
              <a:chOff x="693702" y="1612146"/>
              <a:chExt cx="6055529" cy="5244268"/>
            </a:xfrm>
          </p:grpSpPr>
          <p:graphicFrame>
            <p:nvGraphicFramePr>
              <p:cNvPr id="25" name="Graphique 24">
                <a:extLst>
                  <a:ext uri="{FF2B5EF4-FFF2-40B4-BE49-F238E27FC236}">
                    <a16:creationId xmlns:a16="http://schemas.microsoft.com/office/drawing/2014/main" id="{31FE1D4D-5608-4A46-ADC0-71839825291B}"/>
                  </a:ext>
                </a:extLst>
              </p:cNvPr>
              <p:cNvGraphicFramePr>
                <a:graphicFrameLocks/>
              </p:cNvGraphicFramePr>
              <p:nvPr>
                <p:extLst>
                  <p:ext uri="{D42A27DB-BD31-4B8C-83A1-F6EECF244321}">
                    <p14:modId xmlns:p14="http://schemas.microsoft.com/office/powerpoint/2010/main" val="1331859432"/>
                  </p:ext>
                </p:extLst>
              </p:nvPr>
            </p:nvGraphicFramePr>
            <p:xfrm>
              <a:off x="693702" y="2356177"/>
              <a:ext cx="2922516" cy="2062405"/>
            </p:xfrm>
            <a:graphic>
              <a:graphicData uri="http://schemas.openxmlformats.org/drawingml/2006/chart">
                <c:chart xmlns:c="http://schemas.openxmlformats.org/drawingml/2006/chart" xmlns:r="http://schemas.openxmlformats.org/officeDocument/2006/relationships" r:id="rId2"/>
              </a:graphicData>
            </a:graphic>
          </p:graphicFrame>
          <p:grpSp>
            <p:nvGrpSpPr>
              <p:cNvPr id="3" name="Groupe 2">
                <a:extLst>
                  <a:ext uri="{FF2B5EF4-FFF2-40B4-BE49-F238E27FC236}">
                    <a16:creationId xmlns:a16="http://schemas.microsoft.com/office/drawing/2014/main" id="{8F616012-B7B3-4F80-B5F6-9569C0D792D3}"/>
                  </a:ext>
                </a:extLst>
              </p:cNvPr>
              <p:cNvGrpSpPr/>
              <p:nvPr/>
            </p:nvGrpSpPr>
            <p:grpSpPr>
              <a:xfrm>
                <a:off x="710054" y="1612146"/>
                <a:ext cx="6039177" cy="5244268"/>
                <a:chOff x="899616" y="704795"/>
                <a:chExt cx="6039177" cy="5244268"/>
              </a:xfrm>
            </p:grpSpPr>
            <p:sp>
              <p:nvSpPr>
                <p:cNvPr id="11" name="ZoneTexte 10">
                  <a:extLst>
                    <a:ext uri="{FF2B5EF4-FFF2-40B4-BE49-F238E27FC236}">
                      <a16:creationId xmlns:a16="http://schemas.microsoft.com/office/drawing/2014/main" id="{556F4024-2DF7-4296-97CB-1ABE6EB72BD0}"/>
                    </a:ext>
                  </a:extLst>
                </p:cNvPr>
                <p:cNvSpPr txBox="1"/>
                <p:nvPr/>
              </p:nvSpPr>
              <p:spPr>
                <a:xfrm>
                  <a:off x="899616" y="704795"/>
                  <a:ext cx="5272166" cy="338554"/>
                </a:xfrm>
                <a:prstGeom prst="rect">
                  <a:avLst/>
                </a:prstGeom>
                <a:noFill/>
              </p:spPr>
              <p:txBody>
                <a:bodyPr wrap="square" rtlCol="0">
                  <a:spAutoFit/>
                </a:bodyPr>
                <a:lstStyle/>
                <a:p>
                  <a:r>
                    <a:rPr lang="fr-FR" sz="1600" b="1" dirty="0">
                      <a:solidFill>
                        <a:schemeClr val="accent6"/>
                      </a:solidFill>
                      <a:latin typeface="+mj-lt"/>
                    </a:rPr>
                    <a:t>Colza</a:t>
                  </a:r>
                </a:p>
              </p:txBody>
            </p:sp>
            <p:sp>
              <p:nvSpPr>
                <p:cNvPr id="13" name="ZoneTexte 12">
                  <a:extLst>
                    <a:ext uri="{FF2B5EF4-FFF2-40B4-BE49-F238E27FC236}">
                      <a16:creationId xmlns:a16="http://schemas.microsoft.com/office/drawing/2014/main" id="{EB7EE565-3FBF-4A1F-B20D-C758186699B9}"/>
                    </a:ext>
                  </a:extLst>
                </p:cNvPr>
                <p:cNvSpPr txBox="1"/>
                <p:nvPr/>
              </p:nvSpPr>
              <p:spPr>
                <a:xfrm>
                  <a:off x="902875" y="1016675"/>
                  <a:ext cx="5272166" cy="307777"/>
                </a:xfrm>
                <a:prstGeom prst="rect">
                  <a:avLst/>
                </a:prstGeom>
                <a:noFill/>
              </p:spPr>
              <p:txBody>
                <a:bodyPr wrap="square" rtlCol="0">
                  <a:spAutoFit/>
                </a:bodyPr>
                <a:lstStyle/>
                <a:p>
                  <a:r>
                    <a:rPr lang="fr-FR" sz="1400" b="1" dirty="0">
                      <a:latin typeface="+mj-lt"/>
                    </a:rPr>
                    <a:t>Bilan des biomasses (mesures </a:t>
                  </a:r>
                  <a:r>
                    <a:rPr lang="fr-FR" sz="1400" b="1" dirty="0" err="1">
                      <a:latin typeface="+mj-lt"/>
                    </a:rPr>
                    <a:t>Farmstar</a:t>
                  </a:r>
                  <a:r>
                    <a:rPr lang="fr-FR" sz="1400" b="1" dirty="0">
                      <a:latin typeface="+mj-lt"/>
                    </a:rPr>
                    <a:t> sur 4022 ha de colza Valfrance)</a:t>
                  </a:r>
                </a:p>
              </p:txBody>
            </p:sp>
            <p:sp>
              <p:nvSpPr>
                <p:cNvPr id="20" name="Espace réservé du contenu 2">
                  <a:extLst>
                    <a:ext uri="{FF2B5EF4-FFF2-40B4-BE49-F238E27FC236}">
                      <a16:creationId xmlns:a16="http://schemas.microsoft.com/office/drawing/2014/main" id="{C3FF55E0-F5C7-4E23-A001-5BF3AFC4D033}"/>
                    </a:ext>
                  </a:extLst>
                </p:cNvPr>
                <p:cNvSpPr txBox="1">
                  <a:spLocks/>
                </p:cNvSpPr>
                <p:nvPr/>
              </p:nvSpPr>
              <p:spPr>
                <a:xfrm>
                  <a:off x="3863606" y="1434158"/>
                  <a:ext cx="3075187" cy="1914229"/>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just"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Même si l’hiver 2021-2022 a été froid, il n’y a pas eu de fortes gelées et donc peu de défoliation (contrairement à l’hiver dernier). </a:t>
                  </a:r>
                </a:p>
                <a:p>
                  <a:pPr marL="0" lvl="0" indent="0" algn="just" defTabSz="914400" eaLnBrk="0" fontAlgn="base" hangingPunct="0">
                    <a:lnSpc>
                      <a:spcPct val="100000"/>
                    </a:lnSpc>
                    <a:spcBef>
                      <a:spcPct val="0"/>
                    </a:spcBef>
                    <a:spcAft>
                      <a:spcPct val="0"/>
                    </a:spcAft>
                    <a:buNone/>
                  </a:pPr>
                  <a:endParaRPr lang="fr-FR" altLang="fr-FR" sz="1200" dirty="0">
                    <a:latin typeface="+mj-lt"/>
                    <a:ea typeface="Times New Roman" panose="02020603050405020304" pitchFamily="18" charset="0"/>
                    <a:cs typeface="Times New Roman" panose="02020603050405020304" pitchFamily="18" charset="0"/>
                  </a:endParaRPr>
                </a:p>
                <a:p>
                  <a:pPr marL="0" lvl="0" indent="0" algn="just"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Les doses totales d’azote à apporter étant très liées à la biomasse du colza, elles sont logiquement et en moyenne inférieures de 10 U/ha cette année (187 U/ha en 2022 VS 197 U/ha en 2021). </a:t>
                  </a:r>
                </a:p>
              </p:txBody>
            </p:sp>
            <p:sp>
              <p:nvSpPr>
                <p:cNvPr id="23" name="Espace réservé du contenu 2">
                  <a:extLst>
                    <a:ext uri="{FF2B5EF4-FFF2-40B4-BE49-F238E27FC236}">
                      <a16:creationId xmlns:a16="http://schemas.microsoft.com/office/drawing/2014/main" id="{5D3E96FF-0916-4CDE-88CE-596F4873C82C}"/>
                    </a:ext>
                  </a:extLst>
                </p:cNvPr>
                <p:cNvSpPr txBox="1">
                  <a:spLocks/>
                </p:cNvSpPr>
                <p:nvPr/>
              </p:nvSpPr>
              <p:spPr>
                <a:xfrm>
                  <a:off x="939842" y="3928990"/>
                  <a:ext cx="2809361" cy="2020073"/>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just"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Sur les 323 parcelles colza </a:t>
                  </a:r>
                  <a:r>
                    <a:rPr lang="fr-FR" altLang="fr-FR" sz="1200" dirty="0" err="1">
                      <a:latin typeface="+mj-lt"/>
                      <a:ea typeface="Times New Roman" panose="02020603050405020304" pitchFamily="18" charset="0"/>
                      <a:cs typeface="Times New Roman" panose="02020603050405020304" pitchFamily="18" charset="0"/>
                    </a:rPr>
                    <a:t>Farmstar</a:t>
                  </a:r>
                  <a:r>
                    <a:rPr lang="fr-FR" altLang="fr-FR" sz="1200" dirty="0">
                      <a:latin typeface="+mj-lt"/>
                      <a:ea typeface="Times New Roman" panose="02020603050405020304" pitchFamily="18" charset="0"/>
                      <a:cs typeface="Times New Roman" panose="02020603050405020304" pitchFamily="18" charset="0"/>
                    </a:rPr>
                    <a:t> 2022 (soit 4022 ha), la majorité se situe avec des biomasses entre 0,5 et 0,9 kg/m² en sortie d’hiver. </a:t>
                  </a:r>
                </a:p>
                <a:p>
                  <a:pPr marL="0" lvl="0" indent="0" algn="just" defTabSz="914400" eaLnBrk="0" fontAlgn="base" hangingPunct="0">
                    <a:lnSpc>
                      <a:spcPct val="100000"/>
                    </a:lnSpc>
                    <a:spcBef>
                      <a:spcPct val="0"/>
                    </a:spcBef>
                    <a:spcAft>
                      <a:spcPct val="0"/>
                    </a:spcAft>
                    <a:buNone/>
                  </a:pPr>
                  <a:r>
                    <a:rPr lang="fr-FR" altLang="fr-FR" sz="1200" dirty="0">
                      <a:latin typeface="+mj-lt"/>
                      <a:ea typeface="Times New Roman" panose="02020603050405020304" pitchFamily="18" charset="0"/>
                      <a:cs typeface="Times New Roman" panose="02020603050405020304" pitchFamily="18" charset="0"/>
                    </a:rPr>
                    <a:t>Globalement, les biomasses sont plus homogènes que l’année passée (moins de très faibles biomasses et moins de très importantes). </a:t>
                  </a:r>
                </a:p>
              </p:txBody>
            </p:sp>
            <p:cxnSp>
              <p:nvCxnSpPr>
                <p:cNvPr id="24" name="Connecteur droit avec flèche 23">
                  <a:extLst>
                    <a:ext uri="{FF2B5EF4-FFF2-40B4-BE49-F238E27FC236}">
                      <a16:creationId xmlns:a16="http://schemas.microsoft.com/office/drawing/2014/main" id="{F66C84EF-2691-47A1-AA6D-CE3AE3D67EF5}"/>
                    </a:ext>
                  </a:extLst>
                </p:cNvPr>
                <p:cNvCxnSpPr>
                  <a:cxnSpLocks/>
                </p:cNvCxnSpPr>
                <p:nvPr/>
              </p:nvCxnSpPr>
              <p:spPr>
                <a:xfrm>
                  <a:off x="1778984" y="2132064"/>
                  <a:ext cx="899135" cy="13533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cxnSp>
            <p:nvCxnSpPr>
              <p:cNvPr id="26" name="Connecteur droit avec flèche 25">
                <a:extLst>
                  <a:ext uri="{FF2B5EF4-FFF2-40B4-BE49-F238E27FC236}">
                    <a16:creationId xmlns:a16="http://schemas.microsoft.com/office/drawing/2014/main" id="{A9AE9790-AAA5-4164-94AF-1D8800A0DB5E}"/>
                  </a:ext>
                </a:extLst>
              </p:cNvPr>
              <p:cNvCxnSpPr>
                <a:cxnSpLocks/>
              </p:cNvCxnSpPr>
              <p:nvPr/>
            </p:nvCxnSpPr>
            <p:spPr>
              <a:xfrm>
                <a:off x="1940605" y="2944268"/>
                <a:ext cx="779446" cy="3072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graphicFrame>
          <p:nvGraphicFramePr>
            <p:cNvPr id="27" name="Graphique 26">
              <a:extLst>
                <a:ext uri="{FF2B5EF4-FFF2-40B4-BE49-F238E27FC236}">
                  <a16:creationId xmlns:a16="http://schemas.microsoft.com/office/drawing/2014/main" id="{77BD60AE-30EA-4972-A5A9-04F9822D651F}"/>
                </a:ext>
              </a:extLst>
            </p:cNvPr>
            <p:cNvGraphicFramePr>
              <a:graphicFrameLocks/>
            </p:cNvGraphicFramePr>
            <p:nvPr>
              <p:extLst>
                <p:ext uri="{D42A27DB-BD31-4B8C-83A1-F6EECF244321}">
                  <p14:modId xmlns:p14="http://schemas.microsoft.com/office/powerpoint/2010/main" val="3628544127"/>
                </p:ext>
              </p:extLst>
            </p:nvPr>
          </p:nvGraphicFramePr>
          <p:xfrm>
            <a:off x="3674044" y="4459800"/>
            <a:ext cx="3075187" cy="2760174"/>
          </p:xfrm>
          <a:graphic>
            <a:graphicData uri="http://schemas.openxmlformats.org/drawingml/2006/chart">
              <c:chart xmlns:c="http://schemas.openxmlformats.org/drawingml/2006/chart" xmlns:r="http://schemas.openxmlformats.org/officeDocument/2006/relationships" r:id="rId3"/>
            </a:graphicData>
          </a:graphic>
        </p:graphicFrame>
      </p:grpSp>
    </p:spTree>
    <p:extLst>
      <p:ext uri="{BB962C8B-B14F-4D97-AF65-F5344CB8AC3E}">
        <p14:creationId xmlns:p14="http://schemas.microsoft.com/office/powerpoint/2010/main" val="3931972078"/>
      </p:ext>
    </p:extLst>
  </p:cSld>
  <p:clrMapOvr>
    <a:masterClrMapping/>
  </p:clrMapOvr>
</p:sld>
</file>

<file path=ppt/theme/theme1.xml><?xml version="1.0" encoding="utf-8"?>
<a:theme xmlns:a="http://schemas.openxmlformats.org/drawingml/2006/main" name="Thème Val'eurs techniques">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ème Val'eurs techniques" id="{30253261-974A-47DB-A588-B1E58BAD65D8}" vid="{71F9C1AC-A689-45C4-B141-61C1BC54E516}"/>
    </a:ext>
  </a:extLst>
</a:theme>
</file>

<file path=docProps/app.xml><?xml version="1.0" encoding="utf-8"?>
<Properties xmlns="http://schemas.openxmlformats.org/officeDocument/2006/extended-properties" xmlns:vt="http://schemas.openxmlformats.org/officeDocument/2006/docPropsVTypes">
  <Template>Thème Val'eurs techniques</Template>
  <TotalTime>1442</TotalTime>
  <Words>3261</Words>
  <Application>Microsoft Office PowerPoint</Application>
  <PresentationFormat>Affichage à l'écran (4:3)</PresentationFormat>
  <Paragraphs>295</Paragraphs>
  <Slides>15</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15</vt:i4>
      </vt:variant>
    </vt:vector>
  </HeadingPairs>
  <TitlesOfParts>
    <vt:vector size="19" baseType="lpstr">
      <vt:lpstr>Arial</vt:lpstr>
      <vt:lpstr>Calibri</vt:lpstr>
      <vt:lpstr>Calibri Light</vt:lpstr>
      <vt:lpstr>Thème Val'eurs techniques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hdf</dc:title>
  <dc:creator>LEMOINE Florian</dc:creator>
  <cp:lastModifiedBy>LEMOINE Florian</cp:lastModifiedBy>
  <cp:revision>150</cp:revision>
  <cp:lastPrinted>2022-02-25T14:29:19Z</cp:lastPrinted>
  <dcterms:created xsi:type="dcterms:W3CDTF">2021-02-01T08:19:50Z</dcterms:created>
  <dcterms:modified xsi:type="dcterms:W3CDTF">2022-03-15T15:16:38Z</dcterms:modified>
</cp:coreProperties>
</file>